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28" r:id="rId3"/>
    <p:sldId id="317" r:id="rId4"/>
    <p:sldId id="318" r:id="rId5"/>
    <p:sldId id="320" r:id="rId6"/>
    <p:sldId id="321" r:id="rId7"/>
    <p:sldId id="322" r:id="rId8"/>
    <p:sldId id="319" r:id="rId9"/>
    <p:sldId id="323" r:id="rId10"/>
    <p:sldId id="324" r:id="rId11"/>
    <p:sldId id="257" r:id="rId12"/>
    <p:sldId id="283" r:id="rId13"/>
    <p:sldId id="281" r:id="rId14"/>
    <p:sldId id="282" r:id="rId15"/>
    <p:sldId id="276" r:id="rId16"/>
    <p:sldId id="273" r:id="rId17"/>
    <p:sldId id="275" r:id="rId18"/>
    <p:sldId id="296" r:id="rId19"/>
    <p:sldId id="297" r:id="rId20"/>
    <p:sldId id="287" r:id="rId21"/>
    <p:sldId id="298" r:id="rId22"/>
    <p:sldId id="327" r:id="rId23"/>
    <p:sldId id="299" r:id="rId24"/>
    <p:sldId id="300" r:id="rId25"/>
    <p:sldId id="301" r:id="rId26"/>
    <p:sldId id="302" r:id="rId27"/>
    <p:sldId id="259" r:id="rId28"/>
    <p:sldId id="264" r:id="rId29"/>
    <p:sldId id="306" r:id="rId30"/>
    <p:sldId id="325" r:id="rId31"/>
    <p:sldId id="326" r:id="rId32"/>
    <p:sldId id="268" r:id="rId33"/>
    <p:sldId id="269" r:id="rId34"/>
    <p:sldId id="307" r:id="rId35"/>
    <p:sldId id="271" r:id="rId36"/>
    <p:sldId id="272" r:id="rId37"/>
    <p:sldId id="308" r:id="rId38"/>
    <p:sldId id="309" r:id="rId39"/>
    <p:sldId id="310" r:id="rId40"/>
    <p:sldId id="311" r:id="rId41"/>
    <p:sldId id="277" r:id="rId42"/>
    <p:sldId id="312" r:id="rId43"/>
    <p:sldId id="313" r:id="rId44"/>
    <p:sldId id="314" r:id="rId45"/>
    <p:sldId id="315" r:id="rId46"/>
    <p:sldId id="316"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2" d="100"/>
          <a:sy n="82" d="100"/>
        </p:scale>
        <p:origin x="3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veconlab.econ.virginia.edu/" TargetMode="External"/><Relationship Id="rId3" Type="http://schemas.openxmlformats.org/officeDocument/2006/relationships/hyperlink" Target="https://arielrubinstein.org/gt/" TargetMode="External"/><Relationship Id="rId7" Type="http://schemas.openxmlformats.org/officeDocument/2006/relationships/hyperlink" Target="https://en.wikiversity.org/wiki/Economic_Classroom_Experiments" TargetMode="External"/><Relationship Id="rId2" Type="http://schemas.openxmlformats.org/officeDocument/2006/relationships/hyperlink" Target="https://arielrubinstein.tau.ac.il/" TargetMode="External"/><Relationship Id="rId1" Type="http://schemas.openxmlformats.org/officeDocument/2006/relationships/slideLayout" Target="../slideLayouts/slideLayout2.xml"/><Relationship Id="rId6" Type="http://schemas.openxmlformats.org/officeDocument/2006/relationships/hyperlink" Target="https://www.elsevier.com/books/handbook-of-experimental-economics-results/plott/978-0-444-82642-8" TargetMode="External"/><Relationship Id="rId5" Type="http://schemas.openxmlformats.org/officeDocument/2006/relationships/hyperlink" Target="https://press.princeton.edu/books/hardcover/9780691139999/the-handbook-of-experimental-economics-volume-2" TargetMode="External"/><Relationship Id="rId4" Type="http://schemas.openxmlformats.org/officeDocument/2006/relationships/hyperlink" Target="https://press.princeton.edu/books/paperback/9780691058979/the-handbook-of-experimental-economic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Monty_Hall_problem#:~:text=Given%20that%20the%20car%20is,either%20choice%20is%20equally%20likel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sciencedirect.com/science/article/pii/S0014292114001159" TargetMode="External"/><Relationship Id="rId2" Type="http://schemas.openxmlformats.org/officeDocument/2006/relationships/hyperlink" Target="https://link.springer.com/article/10.1007/s40881-015-0004-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otree.org/" TargetMode="External"/><Relationship Id="rId2" Type="http://schemas.openxmlformats.org/officeDocument/2006/relationships/hyperlink" Target="https://cler1.gitlab.io/ztree-unleashed-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220015"/>
          </a:xfrm>
        </p:spPr>
        <p:txBody>
          <a:bodyPr/>
          <a:lstStyle/>
          <a:p>
            <a:pPr algn="l"/>
            <a:r>
              <a:rPr lang="en-GB" sz="3200" dirty="0"/>
              <a:t>Experimental Economics </a:t>
            </a:r>
            <a:br>
              <a:rPr lang="en-GB" sz="3200" dirty="0"/>
            </a:br>
            <a:r>
              <a:rPr lang="en-GB" sz="3200" dirty="0"/>
              <a:t>Lecture 3</a:t>
            </a:r>
          </a:p>
        </p:txBody>
      </p:sp>
      <p:sp>
        <p:nvSpPr>
          <p:cNvPr id="4" name="TextBox 3"/>
          <p:cNvSpPr txBox="1"/>
          <p:nvPr/>
        </p:nvSpPr>
        <p:spPr>
          <a:xfrm>
            <a:off x="1448452" y="4395730"/>
            <a:ext cx="7149947" cy="954107"/>
          </a:xfrm>
          <a:prstGeom prst="rect">
            <a:avLst/>
          </a:prstGeom>
          <a:noFill/>
        </p:spPr>
        <p:txBody>
          <a:bodyPr wrap="square" rtlCol="0">
            <a:spAutoFit/>
          </a:bodyPr>
          <a:lstStyle/>
          <a:p>
            <a:pPr algn="ctr"/>
            <a:r>
              <a:rPr lang="en-GB" dirty="0"/>
              <a:t>Third presentation at Prince of </a:t>
            </a:r>
            <a:r>
              <a:rPr lang="en-GB" dirty="0" err="1"/>
              <a:t>Songkla</a:t>
            </a:r>
            <a:r>
              <a:rPr lang="en-GB" dirty="0"/>
              <a:t> University, Thailand</a:t>
            </a:r>
          </a:p>
          <a:p>
            <a:pPr algn="ctr"/>
            <a:r>
              <a:rPr lang="en-GB" dirty="0"/>
              <a:t>John Hey</a:t>
            </a:r>
          </a:p>
          <a:p>
            <a:pPr algn="ctr"/>
            <a:r>
              <a:rPr lang="en-GB"/>
              <a:t> November </a:t>
            </a:r>
            <a:r>
              <a:rPr lang="en-GB" dirty="0"/>
              <a:t>2023</a:t>
            </a:r>
          </a:p>
        </p:txBody>
      </p:sp>
    </p:spTree>
    <p:extLst>
      <p:ext uri="{BB962C8B-B14F-4D97-AF65-F5344CB8AC3E}">
        <p14:creationId xmlns:p14="http://schemas.microsoft.com/office/powerpoint/2010/main" val="1411711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26020-B8A6-4513-B736-F3581BC7C195}"/>
              </a:ext>
            </a:extLst>
          </p:cNvPr>
          <p:cNvSpPr>
            <a:spLocks noGrp="1"/>
          </p:cNvSpPr>
          <p:nvPr>
            <p:ph type="title"/>
          </p:nvPr>
        </p:nvSpPr>
        <p:spPr/>
        <p:txBody>
          <a:bodyPr/>
          <a:lstStyle/>
          <a:p>
            <a:r>
              <a:rPr lang="en-GB" dirty="0"/>
              <a:t>4.		Designing the experiment</a:t>
            </a:r>
            <a:br>
              <a:rPr lang="en-GB" dirty="0"/>
            </a:br>
            <a:endParaRPr lang="en-GB" dirty="0"/>
          </a:p>
        </p:txBody>
      </p:sp>
      <p:sp>
        <p:nvSpPr>
          <p:cNvPr id="3" name="Content Placeholder 2">
            <a:extLst>
              <a:ext uri="{FF2B5EF4-FFF2-40B4-BE49-F238E27FC236}">
                <a16:creationId xmlns:a16="http://schemas.microsoft.com/office/drawing/2014/main" id="{3A5E0AE9-1500-455A-BEA5-A7D6BB567EA2}"/>
              </a:ext>
            </a:extLst>
          </p:cNvPr>
          <p:cNvSpPr>
            <a:spLocks noGrp="1"/>
          </p:cNvSpPr>
          <p:nvPr>
            <p:ph idx="1"/>
          </p:nvPr>
        </p:nvSpPr>
        <p:spPr/>
        <p:txBody>
          <a:bodyPr/>
          <a:lstStyle/>
          <a:p>
            <a:r>
              <a:rPr lang="en-GB" dirty="0"/>
              <a:t>This follows on naturally from the previous topic.</a:t>
            </a:r>
          </a:p>
          <a:p>
            <a:r>
              <a:rPr lang="en-GB" dirty="0"/>
              <a:t>Draw a flow diagram</a:t>
            </a:r>
          </a:p>
          <a:p>
            <a:r>
              <a:rPr lang="en-GB" dirty="0"/>
              <a:t>Split the experiment up into </a:t>
            </a:r>
            <a:r>
              <a:rPr lang="en-GB" i="1" dirty="0"/>
              <a:t>blocks </a:t>
            </a:r>
            <a:r>
              <a:rPr lang="en-GB" dirty="0"/>
              <a:t>(what will be in each, what the subjects will be shown, and what they will be asked to do).</a:t>
            </a:r>
            <a:r>
              <a:rPr lang="en-GB" i="1" dirty="0"/>
              <a:t> </a:t>
            </a:r>
            <a:r>
              <a:rPr lang="en-GB" dirty="0"/>
              <a:t>and design each block individually.</a:t>
            </a:r>
          </a:p>
        </p:txBody>
      </p:sp>
    </p:spTree>
    <p:extLst>
      <p:ext uri="{BB962C8B-B14F-4D97-AF65-F5344CB8AC3E}">
        <p14:creationId xmlns:p14="http://schemas.microsoft.com/office/powerpoint/2010/main" val="1639159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Calibrating the experiment</a:t>
            </a:r>
          </a:p>
        </p:txBody>
      </p:sp>
      <p:sp>
        <p:nvSpPr>
          <p:cNvPr id="3" name="Content Placeholder 2"/>
          <p:cNvSpPr>
            <a:spLocks noGrp="1"/>
          </p:cNvSpPr>
          <p:nvPr>
            <p:ph idx="1"/>
          </p:nvPr>
        </p:nvSpPr>
        <p:spPr/>
        <p:txBody>
          <a:bodyPr>
            <a:normAutofit fontScale="92500" lnSpcReduction="20000"/>
          </a:bodyPr>
          <a:lstStyle/>
          <a:p>
            <a:r>
              <a:rPr lang="en-GB" dirty="0"/>
              <a:t>This is probably the most important part of the design.</a:t>
            </a:r>
          </a:p>
          <a:p>
            <a:r>
              <a:rPr lang="en-GB" dirty="0"/>
              <a:t>You need to understand the theory you are examining.</a:t>
            </a:r>
          </a:p>
          <a:p>
            <a:r>
              <a:rPr lang="en-GB" dirty="0"/>
              <a:t>You need to </a:t>
            </a:r>
            <a:r>
              <a:rPr lang="en-GB" i="1" dirty="0"/>
              <a:t>calibrate the software (</a:t>
            </a:r>
            <a:r>
              <a:rPr lang="en-GB" dirty="0"/>
              <a:t>if you are using software) so that it shows everything that the subjects need to see, and will work for the parameters you want to use.</a:t>
            </a:r>
          </a:p>
          <a:p>
            <a:r>
              <a:rPr lang="en-GB" dirty="0"/>
              <a:t>You need </a:t>
            </a:r>
            <a:r>
              <a:rPr lang="en-GB" i="1" dirty="0"/>
              <a:t>to check the question</a:t>
            </a:r>
            <a:r>
              <a:rPr lang="en-GB" dirty="0"/>
              <a:t>s that you are going to ask the subjects and check that the software will accept any answers that are reasonable.</a:t>
            </a:r>
          </a:p>
          <a:p>
            <a:r>
              <a:rPr lang="en-GB" dirty="0"/>
              <a:t>You need to </a:t>
            </a:r>
            <a:r>
              <a:rPr lang="en-GB" i="1" dirty="0"/>
              <a:t>select values for the parameters </a:t>
            </a:r>
            <a:r>
              <a:rPr lang="en-GB" dirty="0"/>
              <a:t>you want to use.</a:t>
            </a:r>
          </a:p>
          <a:p>
            <a:r>
              <a:rPr lang="en-GB" dirty="0"/>
              <a:t>You need </a:t>
            </a:r>
            <a:r>
              <a:rPr lang="en-GB" i="1" dirty="0"/>
              <a:t>to choose the problems </a:t>
            </a:r>
            <a:r>
              <a:rPr lang="en-GB" dirty="0"/>
              <a:t>you are going to propose to your subjects.</a:t>
            </a:r>
          </a:p>
          <a:p>
            <a:r>
              <a:rPr lang="en-GB" dirty="0"/>
              <a:t>Separate the parameters that you want to leave fixed throughout the experiment/treatment from those that you will want to change.</a:t>
            </a:r>
          </a:p>
          <a:p>
            <a:r>
              <a:rPr lang="en-GB" dirty="0"/>
              <a:t>In order to choose all this, it would help to run a pilot experiment (see the next slide).</a:t>
            </a:r>
          </a:p>
          <a:p>
            <a:endParaRPr lang="en-GB" dirty="0"/>
          </a:p>
        </p:txBody>
      </p:sp>
    </p:spTree>
    <p:extLst>
      <p:ext uri="{BB962C8B-B14F-4D97-AF65-F5344CB8AC3E}">
        <p14:creationId xmlns:p14="http://schemas.microsoft.com/office/powerpoint/2010/main" val="2969976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pilot experiment</a:t>
            </a:r>
          </a:p>
        </p:txBody>
      </p:sp>
      <p:sp>
        <p:nvSpPr>
          <p:cNvPr id="3" name="Content Placeholder 2"/>
          <p:cNvSpPr>
            <a:spLocks noGrp="1"/>
          </p:cNvSpPr>
          <p:nvPr>
            <p:ph idx="1"/>
          </p:nvPr>
        </p:nvSpPr>
        <p:spPr/>
        <p:txBody>
          <a:bodyPr/>
          <a:lstStyle/>
          <a:p>
            <a:r>
              <a:rPr lang="en-GB" dirty="0"/>
              <a:t>This describes a small trial of the experiment with the chosen parameters and problems.</a:t>
            </a:r>
          </a:p>
          <a:p>
            <a:endParaRPr lang="en-GB" dirty="0"/>
          </a:p>
          <a:p>
            <a:r>
              <a:rPr lang="en-GB" dirty="0"/>
              <a:t>It will give you some idea of the likely magnitude of the </a:t>
            </a:r>
            <a:r>
              <a:rPr lang="en-GB" i="1" dirty="0"/>
              <a:t>noise</a:t>
            </a:r>
            <a:r>
              <a:rPr lang="en-GB" dirty="0"/>
              <a:t> in your data. (See Lecture 4)</a:t>
            </a:r>
          </a:p>
          <a:p>
            <a:r>
              <a:rPr lang="en-GB" dirty="0"/>
              <a:t>It will help you choose a good set (and number) of problems.</a:t>
            </a:r>
          </a:p>
          <a:p>
            <a:r>
              <a:rPr lang="en-GB" dirty="0"/>
              <a:t>It will help you check your software.</a:t>
            </a:r>
          </a:p>
        </p:txBody>
      </p:sp>
    </p:spTree>
    <p:extLst>
      <p:ext uri="{BB962C8B-B14F-4D97-AF65-F5344CB8AC3E}">
        <p14:creationId xmlns:p14="http://schemas.microsoft.com/office/powerpoint/2010/main" val="3972680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Choosing the problems, the number of them, and the number of subjects</a:t>
            </a:r>
          </a:p>
        </p:txBody>
      </p:sp>
      <p:sp>
        <p:nvSpPr>
          <p:cNvPr id="3" name="Content Placeholder 2"/>
          <p:cNvSpPr>
            <a:spLocks noGrp="1"/>
          </p:cNvSpPr>
          <p:nvPr>
            <p:ph idx="1"/>
          </p:nvPr>
        </p:nvSpPr>
        <p:spPr/>
        <p:txBody>
          <a:bodyPr/>
          <a:lstStyle/>
          <a:p>
            <a:r>
              <a:rPr lang="en-GB" dirty="0"/>
              <a:t>The subject’s decision on each problem is one data point/one observation.</a:t>
            </a:r>
          </a:p>
          <a:p>
            <a:r>
              <a:rPr lang="en-GB" dirty="0"/>
              <a:t>Let </a:t>
            </a:r>
            <a:r>
              <a:rPr lang="en-GB" i="1" dirty="0"/>
              <a:t>n </a:t>
            </a:r>
            <a:r>
              <a:rPr lang="en-GB" dirty="0"/>
              <a:t>denote the number of problems you give each subject and </a:t>
            </a:r>
            <a:r>
              <a:rPr lang="en-GB" i="1" dirty="0"/>
              <a:t>m </a:t>
            </a:r>
            <a:r>
              <a:rPr lang="en-GB" dirty="0"/>
              <a:t>the number of subjects.</a:t>
            </a:r>
          </a:p>
          <a:p>
            <a:r>
              <a:rPr lang="en-GB" dirty="0"/>
              <a:t>If you are going to do your data analysis </a:t>
            </a:r>
            <a:r>
              <a:rPr lang="en-GB" i="1" dirty="0"/>
              <a:t>across subjects</a:t>
            </a:r>
            <a:r>
              <a:rPr lang="en-GB" dirty="0"/>
              <a:t> then </a:t>
            </a:r>
            <a:r>
              <a:rPr lang="en-GB" i="1" dirty="0" err="1"/>
              <a:t>mn</a:t>
            </a:r>
            <a:r>
              <a:rPr lang="en-GB" i="1" dirty="0"/>
              <a:t> </a:t>
            </a:r>
            <a:r>
              <a:rPr lang="en-GB" dirty="0"/>
              <a:t>is the number of observations that you will have.</a:t>
            </a:r>
          </a:p>
          <a:p>
            <a:r>
              <a:rPr lang="en-GB" dirty="0"/>
              <a:t>If you are going to do your data analysis </a:t>
            </a:r>
            <a:r>
              <a:rPr lang="en-GB" i="1" dirty="0"/>
              <a:t>subject by subject</a:t>
            </a:r>
            <a:r>
              <a:rPr lang="en-GB" dirty="0"/>
              <a:t> then </a:t>
            </a:r>
            <a:r>
              <a:rPr lang="en-GB" i="1" dirty="0"/>
              <a:t>n </a:t>
            </a:r>
            <a:r>
              <a:rPr lang="en-GB" dirty="0"/>
              <a:t>is the number of observations per subject that you will have.</a:t>
            </a:r>
          </a:p>
          <a:p>
            <a:r>
              <a:rPr lang="en-GB" dirty="0"/>
              <a:t>I recommend that you anticipate whether you have enough observations by running extensive simulations on your proposed problem set before you run your experiment.</a:t>
            </a:r>
          </a:p>
        </p:txBody>
      </p:sp>
    </p:spTree>
    <p:extLst>
      <p:ext uri="{BB962C8B-B14F-4D97-AF65-F5344CB8AC3E}">
        <p14:creationId xmlns:p14="http://schemas.microsoft.com/office/powerpoint/2010/main" val="1243407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Pre-experiment simulations</a:t>
            </a:r>
          </a:p>
        </p:txBody>
      </p:sp>
      <p:sp>
        <p:nvSpPr>
          <p:cNvPr id="3" name="Content Placeholder 2"/>
          <p:cNvSpPr>
            <a:spLocks noGrp="1"/>
          </p:cNvSpPr>
          <p:nvPr>
            <p:ph idx="1"/>
          </p:nvPr>
        </p:nvSpPr>
        <p:spPr/>
        <p:txBody>
          <a:bodyPr>
            <a:normAutofit fontScale="92500" lnSpcReduction="10000"/>
          </a:bodyPr>
          <a:lstStyle/>
          <a:p>
            <a:r>
              <a:rPr lang="en-GB" dirty="0"/>
              <a:t>You should simulate some possible decisions from your experiment before you run it.</a:t>
            </a:r>
          </a:p>
          <a:p>
            <a:r>
              <a:rPr lang="en-GB" dirty="0"/>
              <a:t>Take your problem set and your assumed stochastic specification (as discussed in Lecture 4) and randomly simulate several sets of responses with given parameters.</a:t>
            </a:r>
          </a:p>
          <a:p>
            <a:r>
              <a:rPr lang="en-GB" dirty="0"/>
              <a:t>For each set, estimate the parameters of your model (as discussed in Lecture 4). </a:t>
            </a:r>
            <a:r>
              <a:rPr lang="en-GB" i="1" dirty="0"/>
              <a:t>Use the several sets to see if you get significance where you should, and non-significance where you should not.</a:t>
            </a:r>
          </a:p>
          <a:p>
            <a:r>
              <a:rPr lang="en-GB" dirty="0"/>
              <a:t>Clearly this will depend (mainly) on the magnitude of the noise (the variance of the stochastic term – see Lecture 4), but also on the other parameters and upon the problem set.</a:t>
            </a:r>
          </a:p>
          <a:p>
            <a:r>
              <a:rPr lang="en-GB" dirty="0"/>
              <a:t>Keep on trying problem sets until you get significance where you should.</a:t>
            </a:r>
          </a:p>
          <a:p>
            <a:r>
              <a:rPr lang="en-GB" sz="1600" dirty="0"/>
              <a:t>(This will work unless your noise assumption is wrong. You should try a pilot experiment to get some idea of the magnitude of the noise.)</a:t>
            </a:r>
          </a:p>
          <a:p>
            <a:endParaRPr lang="en-GB" dirty="0"/>
          </a:p>
        </p:txBody>
      </p:sp>
    </p:spTree>
    <p:extLst>
      <p:ext uri="{BB962C8B-B14F-4D97-AF65-F5344CB8AC3E}">
        <p14:creationId xmlns:p14="http://schemas.microsoft.com/office/powerpoint/2010/main" val="3169830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Instructions</a:t>
            </a:r>
          </a:p>
        </p:txBody>
      </p:sp>
      <p:sp>
        <p:nvSpPr>
          <p:cNvPr id="3" name="Content Placeholder 2"/>
          <p:cNvSpPr>
            <a:spLocks noGrp="1"/>
          </p:cNvSpPr>
          <p:nvPr>
            <p:ph idx="1"/>
          </p:nvPr>
        </p:nvSpPr>
        <p:spPr/>
        <p:txBody>
          <a:bodyPr/>
          <a:lstStyle/>
          <a:p>
            <a:r>
              <a:rPr lang="en-GB" dirty="0"/>
              <a:t>These are crucial.</a:t>
            </a:r>
          </a:p>
          <a:p>
            <a:r>
              <a:rPr lang="en-GB" dirty="0"/>
              <a:t>These need to be carefully written and checked by an ‘outsider’.</a:t>
            </a:r>
          </a:p>
          <a:p>
            <a:r>
              <a:rPr lang="en-GB" dirty="0"/>
              <a:t>It is important that the subjects understand them completely.</a:t>
            </a:r>
          </a:p>
          <a:p>
            <a:r>
              <a:rPr lang="en-GB" dirty="0"/>
              <a:t>You might give them written instructions (which are read out loud by an experimenter).</a:t>
            </a:r>
          </a:p>
          <a:p>
            <a:r>
              <a:rPr lang="en-GB" dirty="0"/>
              <a:t>You might prepare a Panopto presentation on all subjects’ screens or on a large screen that all can see.</a:t>
            </a:r>
          </a:p>
          <a:p>
            <a:r>
              <a:rPr lang="en-GB" dirty="0"/>
              <a:t>You might include some test questions in the experimental software that they have to answer correctly before proceeding to the experiment.</a:t>
            </a:r>
          </a:p>
          <a:p>
            <a:r>
              <a:rPr lang="en-GB" dirty="0"/>
              <a:t>(You should certainly include in your dissertation the Instructions you plan to use.)</a:t>
            </a:r>
          </a:p>
        </p:txBody>
      </p:sp>
    </p:spTree>
    <p:extLst>
      <p:ext uri="{BB962C8B-B14F-4D97-AF65-F5344CB8AC3E}">
        <p14:creationId xmlns:p14="http://schemas.microsoft.com/office/powerpoint/2010/main" val="21521341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Incentives</a:t>
            </a:r>
          </a:p>
        </p:txBody>
      </p:sp>
      <p:sp>
        <p:nvSpPr>
          <p:cNvPr id="3" name="Content Placeholder 2"/>
          <p:cNvSpPr>
            <a:spLocks noGrp="1"/>
          </p:cNvSpPr>
          <p:nvPr>
            <p:ph idx="1"/>
          </p:nvPr>
        </p:nvSpPr>
        <p:spPr/>
        <p:txBody>
          <a:bodyPr>
            <a:normAutofit lnSpcReduction="10000"/>
          </a:bodyPr>
          <a:lstStyle/>
          <a:p>
            <a:r>
              <a:rPr lang="en-GB" dirty="0"/>
              <a:t>Central to Experiments in Economics are incentives.</a:t>
            </a:r>
          </a:p>
          <a:p>
            <a:r>
              <a:rPr lang="en-GB" dirty="0"/>
              <a:t>Most economic journals will not consider for publication an experiment without incentives.</a:t>
            </a:r>
          </a:p>
          <a:p>
            <a:r>
              <a:rPr lang="en-GB" dirty="0"/>
              <a:t>This is in stark contrast to psychology journals which are much more lax on incentives.</a:t>
            </a:r>
          </a:p>
          <a:p>
            <a:r>
              <a:rPr lang="en-GB" dirty="0"/>
              <a:t>Almost always the incentive is money. (Some psychologists use exam marks – we consider that to be unethical.)</a:t>
            </a:r>
          </a:p>
          <a:p>
            <a:r>
              <a:rPr lang="en-GB" dirty="0"/>
              <a:t>You should make it abundantly clear from the start how they will be paid.</a:t>
            </a:r>
          </a:p>
          <a:p>
            <a:r>
              <a:rPr lang="en-GB" b="1" i="1" dirty="0"/>
              <a:t>You should relate their payment to the outcome of their decisions (in line with the theory you are investigating - so that making as much money as possible in the experiment is the same as maximising whatever objective function is in your theory)</a:t>
            </a:r>
          </a:p>
        </p:txBody>
      </p:sp>
    </p:spTree>
    <p:extLst>
      <p:ext uri="{BB962C8B-B14F-4D97-AF65-F5344CB8AC3E}">
        <p14:creationId xmlns:p14="http://schemas.microsoft.com/office/powerpoint/2010/main" val="3921734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Payments</a:t>
            </a:r>
          </a:p>
        </p:txBody>
      </p:sp>
      <p:sp>
        <p:nvSpPr>
          <p:cNvPr id="3" name="Content Placeholder 2"/>
          <p:cNvSpPr>
            <a:spLocks noGrp="1"/>
          </p:cNvSpPr>
          <p:nvPr>
            <p:ph idx="1"/>
          </p:nvPr>
        </p:nvSpPr>
        <p:spPr/>
        <p:txBody>
          <a:bodyPr>
            <a:normAutofit lnSpcReduction="10000"/>
          </a:bodyPr>
          <a:lstStyle/>
          <a:p>
            <a:r>
              <a:rPr lang="en-GB" dirty="0"/>
              <a:t>If you are giving them a set of problems, and there is a payoff on each…</a:t>
            </a:r>
          </a:p>
          <a:p>
            <a:r>
              <a:rPr lang="en-GB" dirty="0"/>
              <a:t>…are you going to pay them on all problems?</a:t>
            </a:r>
          </a:p>
          <a:p>
            <a:r>
              <a:rPr lang="en-GB" dirty="0"/>
              <a:t>… or on a randomly chosen one?</a:t>
            </a:r>
          </a:p>
          <a:p>
            <a:r>
              <a:rPr lang="en-GB" dirty="0"/>
              <a:t>Are you going to pay all subjects?</a:t>
            </a:r>
          </a:p>
          <a:p>
            <a:r>
              <a:rPr lang="en-GB" dirty="0"/>
              <a:t>… or a randomly chosen one/subset?</a:t>
            </a:r>
          </a:p>
          <a:p>
            <a:endParaRPr lang="en-GB" dirty="0"/>
          </a:p>
          <a:p>
            <a:r>
              <a:rPr lang="en-GB" dirty="0"/>
              <a:t>If, during the experiment, the payoffs are denominated in ECUs (Experimental Currency Units) you will need to decide the exchange rate between ECUs and money.</a:t>
            </a:r>
          </a:p>
          <a:p>
            <a:r>
              <a:rPr lang="en-GB" dirty="0"/>
              <a:t>Make sure that the exchange rate is such that you do not exhaust your budget.</a:t>
            </a:r>
          </a:p>
        </p:txBody>
      </p:sp>
    </p:spTree>
    <p:extLst>
      <p:ext uri="{BB962C8B-B14F-4D97-AF65-F5344CB8AC3E}">
        <p14:creationId xmlns:p14="http://schemas.microsoft.com/office/powerpoint/2010/main" val="2643178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Real versus hypothetical payments</a:t>
            </a:r>
          </a:p>
        </p:txBody>
      </p:sp>
      <p:sp>
        <p:nvSpPr>
          <p:cNvPr id="3" name="Content Placeholder 2"/>
          <p:cNvSpPr>
            <a:spLocks noGrp="1"/>
          </p:cNvSpPr>
          <p:nvPr>
            <p:ph idx="1"/>
          </p:nvPr>
        </p:nvSpPr>
        <p:spPr/>
        <p:txBody>
          <a:bodyPr/>
          <a:lstStyle/>
          <a:p>
            <a:r>
              <a:rPr lang="en-GB" dirty="0"/>
              <a:t>I have done some searching and there seem to be two general results which shed light on this.</a:t>
            </a:r>
          </a:p>
          <a:p>
            <a:pPr>
              <a:buFont typeface="+mj-lt"/>
              <a:buAutoNum type="arabicPeriod"/>
            </a:pPr>
            <a:r>
              <a:rPr lang="en-GB" dirty="0"/>
              <a:t>It depends upon the context. For some contexts, results with hypothetical payments are close to those with real payoffs; in other contexts, the results are quite different.</a:t>
            </a:r>
          </a:p>
          <a:p>
            <a:pPr>
              <a:buFont typeface="+mj-lt"/>
              <a:buAutoNum type="arabicPeriod"/>
            </a:pPr>
            <a:r>
              <a:rPr lang="en-GB" dirty="0"/>
              <a:t>The magnitude of the payments seems to affect the </a:t>
            </a:r>
            <a:r>
              <a:rPr lang="en-GB" i="1" dirty="0"/>
              <a:t>spread</a:t>
            </a:r>
            <a:r>
              <a:rPr lang="en-GB" dirty="0"/>
              <a:t> but not the mean of the distribution of answers/decisions; with greater payments implying less spread but much the same mean …</a:t>
            </a:r>
          </a:p>
          <a:p>
            <a:pPr>
              <a:buFont typeface="+mj-lt"/>
              <a:buAutoNum type="arabicPeriod"/>
            </a:pPr>
            <a:r>
              <a:rPr lang="en-GB" dirty="0"/>
              <a:t>… UNLESS the answers/decisions are at a bound, so that with a lower bound) the mean is lower with higher payments (and the spread less), and with an upper bound) the mean is higher with higher payments (and the spread less).</a:t>
            </a:r>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8255114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Paying on all problems or on just one</a:t>
            </a:r>
            <a:br>
              <a:rPr lang="en-GB" dirty="0"/>
            </a:br>
            <a:r>
              <a:rPr lang="en-GB" dirty="0"/>
              <a:t>Paying all subjects or just a subset</a:t>
            </a:r>
          </a:p>
        </p:txBody>
      </p:sp>
      <p:sp>
        <p:nvSpPr>
          <p:cNvPr id="3" name="Content Placeholder 2"/>
          <p:cNvSpPr>
            <a:spLocks noGrp="1"/>
          </p:cNvSpPr>
          <p:nvPr>
            <p:ph idx="1"/>
          </p:nvPr>
        </p:nvSpPr>
        <p:spPr/>
        <p:txBody>
          <a:bodyPr/>
          <a:lstStyle/>
          <a:p>
            <a:r>
              <a:rPr lang="en-GB" dirty="0"/>
              <a:t>There is a very good article on this by Charness et al. I have put it on the site.</a:t>
            </a:r>
          </a:p>
          <a:p>
            <a:endParaRPr lang="en-GB" dirty="0"/>
          </a:p>
          <a:p>
            <a:r>
              <a:rPr lang="en-GB" dirty="0"/>
              <a:t>They state in the abstract “While the evidence on differences across payment methods is mixed, overall it suggests that paying for only a subset of periods or individuals is at least as effective as the “pay all” approach and can well be more effective.”</a:t>
            </a:r>
          </a:p>
          <a:p>
            <a:endParaRPr lang="en-GB" dirty="0"/>
          </a:p>
          <a:p>
            <a:r>
              <a:rPr lang="en-GB" dirty="0"/>
              <a:t>You should read the paper to get insight.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1528440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2631A-5DB3-47BC-8C70-8EF9E2DC7552}"/>
              </a:ext>
            </a:extLst>
          </p:cNvPr>
          <p:cNvSpPr>
            <a:spLocks noGrp="1"/>
          </p:cNvSpPr>
          <p:nvPr>
            <p:ph type="title"/>
          </p:nvPr>
        </p:nvSpPr>
        <p:spPr/>
        <p:txBody>
          <a:bodyPr/>
          <a:lstStyle/>
          <a:p>
            <a:r>
              <a:rPr lang="en-GB" dirty="0"/>
              <a:t>I have prepared a site for these lectures</a:t>
            </a:r>
          </a:p>
        </p:txBody>
      </p:sp>
      <p:sp>
        <p:nvSpPr>
          <p:cNvPr id="3" name="Content Placeholder 2">
            <a:extLst>
              <a:ext uri="{FF2B5EF4-FFF2-40B4-BE49-F238E27FC236}">
                <a16:creationId xmlns:a16="http://schemas.microsoft.com/office/drawing/2014/main" id="{FCEBC93C-2BBF-45B1-8D09-E8BF53E28232}"/>
              </a:ext>
            </a:extLst>
          </p:cNvPr>
          <p:cNvSpPr>
            <a:spLocks noGrp="1"/>
          </p:cNvSpPr>
          <p:nvPr>
            <p:ph idx="1"/>
          </p:nvPr>
        </p:nvSpPr>
        <p:spPr/>
        <p:txBody>
          <a:bodyPr/>
          <a:lstStyle/>
          <a:p>
            <a:r>
              <a:rPr lang="en-GB" dirty="0"/>
              <a:t>You can find it at </a:t>
            </a:r>
          </a:p>
          <a:p>
            <a:endParaRPr lang="en-GB" dirty="0"/>
          </a:p>
          <a:p>
            <a:r>
              <a:rPr lang="en-GB" dirty="0"/>
              <a:t>https://www.york.ac.uk/economics/exec/prince-of-songjla-university-thailand/</a:t>
            </a:r>
          </a:p>
        </p:txBody>
      </p:sp>
    </p:spTree>
    <p:extLst>
      <p:ext uri="{BB962C8B-B14F-4D97-AF65-F5344CB8AC3E}">
        <p14:creationId xmlns:p14="http://schemas.microsoft.com/office/powerpoint/2010/main" val="2544340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a:t>
            </a:r>
          </a:p>
        </p:txBody>
      </p:sp>
      <p:sp>
        <p:nvSpPr>
          <p:cNvPr id="3" name="Content Placeholder 2"/>
          <p:cNvSpPr>
            <a:spLocks noGrp="1"/>
          </p:cNvSpPr>
          <p:nvPr>
            <p:ph idx="1"/>
          </p:nvPr>
        </p:nvSpPr>
        <p:spPr/>
        <p:txBody>
          <a:bodyPr/>
          <a:lstStyle/>
          <a:p>
            <a:r>
              <a:rPr lang="en-GB" dirty="0"/>
              <a:t>Software for implementing the experiment.</a:t>
            </a:r>
          </a:p>
          <a:p>
            <a:r>
              <a:rPr lang="en-GB" dirty="0"/>
              <a:t>Testing the software.</a:t>
            </a:r>
          </a:p>
          <a:p>
            <a:r>
              <a:rPr lang="en-GB" dirty="0"/>
              <a:t>Running the experiment.</a:t>
            </a:r>
          </a:p>
          <a:p>
            <a:r>
              <a:rPr lang="en-GB" dirty="0"/>
              <a:t>In the laboratory or online.</a:t>
            </a:r>
          </a:p>
          <a:p>
            <a:endParaRPr lang="en-GB" dirty="0"/>
          </a:p>
          <a:p>
            <a:r>
              <a:rPr lang="en-GB" dirty="0"/>
              <a:t>…but first, some information and some informative sites.</a:t>
            </a:r>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455792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Interesting and informative sites</a:t>
            </a:r>
          </a:p>
        </p:txBody>
      </p:sp>
      <p:sp>
        <p:nvSpPr>
          <p:cNvPr id="3" name="Content Placeholder 2"/>
          <p:cNvSpPr>
            <a:spLocks noGrp="1"/>
          </p:cNvSpPr>
          <p:nvPr>
            <p:ph idx="1"/>
          </p:nvPr>
        </p:nvSpPr>
        <p:spPr/>
        <p:txBody>
          <a:bodyPr/>
          <a:lstStyle/>
          <a:p>
            <a:r>
              <a:rPr lang="en-GB" dirty="0">
                <a:hlinkClick r:id="rId2"/>
              </a:rPr>
              <a:t>Ariel Rubinstein</a:t>
            </a:r>
            <a:r>
              <a:rPr lang="en-GB" dirty="0"/>
              <a:t> has a beautiful site full of useful information.</a:t>
            </a:r>
          </a:p>
          <a:p>
            <a:r>
              <a:rPr lang="en-GB" dirty="0">
                <a:hlinkClick r:id="rId3"/>
              </a:rPr>
              <a:t>Ariel Rubinstein’s Web-Based Experiments in GAME THEORY</a:t>
            </a:r>
            <a:r>
              <a:rPr lang="en-GB" dirty="0"/>
              <a:t>.</a:t>
            </a:r>
          </a:p>
          <a:p>
            <a:r>
              <a:rPr lang="en-GB" dirty="0">
                <a:hlinkClick r:id="rId4"/>
              </a:rPr>
              <a:t>Handbook of Experimental Economics</a:t>
            </a:r>
            <a:r>
              <a:rPr lang="en-GB" dirty="0"/>
              <a:t> is an early survey</a:t>
            </a:r>
          </a:p>
          <a:p>
            <a:r>
              <a:rPr lang="en-GB" dirty="0">
                <a:hlinkClick r:id="rId5"/>
              </a:rPr>
              <a:t>Handbook of Experimental Economics volume 2</a:t>
            </a:r>
            <a:r>
              <a:rPr lang="en-GB" dirty="0"/>
              <a:t> is an updated survey.</a:t>
            </a:r>
          </a:p>
          <a:p>
            <a:r>
              <a:rPr lang="en-GB" dirty="0">
                <a:hlinkClick r:id="rId6"/>
              </a:rPr>
              <a:t>Handbook of Experimental Economics Results</a:t>
            </a:r>
            <a:r>
              <a:rPr lang="en-GB" dirty="0"/>
              <a:t> contains results.</a:t>
            </a:r>
          </a:p>
          <a:p>
            <a:r>
              <a:rPr lang="en-GB" dirty="0">
                <a:hlinkClick r:id="rId7"/>
              </a:rPr>
              <a:t>Classroom Experiments in Economics</a:t>
            </a:r>
            <a:r>
              <a:rPr lang="en-GB" dirty="0"/>
              <a:t> is a useful guide to experiments you can run in the classroom.</a:t>
            </a:r>
          </a:p>
          <a:p>
            <a:r>
              <a:rPr lang="en-GB" dirty="0">
                <a:hlinkClick r:id="rId8"/>
              </a:rPr>
              <a:t>Charlie Holt’s </a:t>
            </a:r>
            <a:r>
              <a:rPr lang="en-GB" dirty="0" err="1">
                <a:hlinkClick r:id="rId8"/>
              </a:rPr>
              <a:t>Veconlab</a:t>
            </a:r>
            <a:r>
              <a:rPr lang="en-GB" dirty="0"/>
              <a:t> contains many experiments that you can try.</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870260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6CE7C-76DF-41E8-A6B5-138F8E9687BB}"/>
              </a:ext>
            </a:extLst>
          </p:cNvPr>
          <p:cNvSpPr>
            <a:spLocks noGrp="1"/>
          </p:cNvSpPr>
          <p:nvPr>
            <p:ph type="title"/>
          </p:nvPr>
        </p:nvSpPr>
        <p:spPr/>
        <p:txBody>
          <a:bodyPr/>
          <a:lstStyle/>
          <a:p>
            <a:r>
              <a:rPr lang="en-GB" dirty="0"/>
              <a:t>A break</a:t>
            </a:r>
          </a:p>
        </p:txBody>
      </p:sp>
      <p:sp>
        <p:nvSpPr>
          <p:cNvPr id="3" name="Content Placeholder 2">
            <a:extLst>
              <a:ext uri="{FF2B5EF4-FFF2-40B4-BE49-F238E27FC236}">
                <a16:creationId xmlns:a16="http://schemas.microsoft.com/office/drawing/2014/main" id="{6C53A979-8DCF-423B-B423-537C32B33BA6}"/>
              </a:ext>
            </a:extLst>
          </p:cNvPr>
          <p:cNvSpPr>
            <a:spLocks noGrp="1"/>
          </p:cNvSpPr>
          <p:nvPr>
            <p:ph idx="1"/>
          </p:nvPr>
        </p:nvSpPr>
        <p:spPr/>
        <p:txBody>
          <a:bodyPr/>
          <a:lstStyle/>
          <a:p>
            <a:r>
              <a:rPr lang="en-GB" dirty="0"/>
              <a:t>Two simple games – which can be investigated experimentally.</a:t>
            </a:r>
          </a:p>
        </p:txBody>
      </p:sp>
    </p:spTree>
    <p:extLst>
      <p:ext uri="{BB962C8B-B14F-4D97-AF65-F5344CB8AC3E}">
        <p14:creationId xmlns:p14="http://schemas.microsoft.com/office/powerpoint/2010/main" val="2051622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Let’s play this simple game </a:t>
            </a:r>
            <a:br>
              <a:rPr lang="en-GB" dirty="0"/>
            </a:br>
            <a:r>
              <a:rPr lang="en-GB" sz="2000" dirty="0"/>
              <a:t>(if you have not played it before)</a:t>
            </a:r>
          </a:p>
        </p:txBody>
      </p:sp>
      <p:sp>
        <p:nvSpPr>
          <p:cNvPr id="3" name="Content Placeholder 2"/>
          <p:cNvSpPr>
            <a:spLocks noGrp="1"/>
          </p:cNvSpPr>
          <p:nvPr>
            <p:ph idx="1"/>
          </p:nvPr>
        </p:nvSpPr>
        <p:spPr/>
        <p:txBody>
          <a:bodyPr/>
          <a:lstStyle/>
          <a:p>
            <a:r>
              <a:rPr lang="en-GB" dirty="0"/>
              <a:t>The Guessing Game</a:t>
            </a:r>
          </a:p>
          <a:p>
            <a:r>
              <a:rPr lang="en-GB" dirty="0"/>
              <a:t>Each of you individually </a:t>
            </a:r>
            <a:r>
              <a:rPr lang="en-GB" dirty="0">
                <a:solidFill>
                  <a:srgbClr val="FF0000"/>
                </a:solidFill>
              </a:rPr>
              <a:t>are asked to pick a number between 0 and 100</a:t>
            </a:r>
            <a:r>
              <a:rPr lang="en-GB" dirty="0"/>
              <a:t>, with the </a:t>
            </a:r>
            <a:r>
              <a:rPr lang="en-GB" dirty="0">
                <a:solidFill>
                  <a:srgbClr val="FF0000"/>
                </a:solidFill>
              </a:rPr>
              <a:t>winner</a:t>
            </a:r>
            <a:r>
              <a:rPr lang="en-GB" dirty="0"/>
              <a:t> of the contest being the student that is closest to </a:t>
            </a:r>
            <a:r>
              <a:rPr lang="en-GB" dirty="0">
                <a:solidFill>
                  <a:srgbClr val="FF0000"/>
                </a:solidFill>
              </a:rPr>
              <a:t>2/3 t</a:t>
            </a:r>
            <a:r>
              <a:rPr lang="en-GB" dirty="0"/>
              <a:t>imes the average number picked of all students.</a:t>
            </a:r>
          </a:p>
          <a:p>
            <a:endParaRPr lang="en-GB" dirty="0"/>
          </a:p>
          <a:p>
            <a:r>
              <a:rPr lang="en-GB" dirty="0"/>
              <a:t>An alternative</a:t>
            </a:r>
          </a:p>
          <a:p>
            <a:r>
              <a:rPr lang="en-GB" dirty="0"/>
              <a:t>Each of you individually </a:t>
            </a:r>
            <a:r>
              <a:rPr lang="en-GB" dirty="0">
                <a:solidFill>
                  <a:srgbClr val="FF0000"/>
                </a:solidFill>
              </a:rPr>
              <a:t>are asked to pick a number between 0 and 100</a:t>
            </a:r>
            <a:r>
              <a:rPr lang="en-GB" dirty="0"/>
              <a:t>, with the </a:t>
            </a:r>
            <a:r>
              <a:rPr lang="en-GB" dirty="0">
                <a:solidFill>
                  <a:srgbClr val="FF0000"/>
                </a:solidFill>
              </a:rPr>
              <a:t>winner</a:t>
            </a:r>
            <a:r>
              <a:rPr lang="en-GB" dirty="0"/>
              <a:t> of the contest being the student that is closest to </a:t>
            </a:r>
            <a:r>
              <a:rPr lang="en-GB" dirty="0">
                <a:solidFill>
                  <a:srgbClr val="FF0000"/>
                </a:solidFill>
              </a:rPr>
              <a:t>4/3</a:t>
            </a:r>
            <a:r>
              <a:rPr lang="en-GB" dirty="0"/>
              <a:t> times the average number picked of all students.</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37168796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hlinkClick r:id="rId2"/>
              </a:rPr>
              <a:t>Monty Halls’ three doors problem</a:t>
            </a:r>
            <a:endParaRPr lang="en-GB" dirty="0"/>
          </a:p>
        </p:txBody>
      </p:sp>
      <p:sp>
        <p:nvSpPr>
          <p:cNvPr id="3" name="Content Placeholder 2"/>
          <p:cNvSpPr>
            <a:spLocks noGrp="1"/>
          </p:cNvSpPr>
          <p:nvPr>
            <p:ph idx="1"/>
          </p:nvPr>
        </p:nvSpPr>
        <p:spPr/>
        <p:txBody>
          <a:bodyPr>
            <a:normAutofit lnSpcReduction="10000"/>
          </a:bodyPr>
          <a:lstStyle/>
          <a:p>
            <a:r>
              <a:rPr lang="en-GB" dirty="0"/>
              <a:t>There are 3 doors, behind which are two goats and a car.</a:t>
            </a:r>
          </a:p>
          <a:p>
            <a:r>
              <a:rPr lang="en-GB" dirty="0"/>
              <a:t>You pick a door (call it door A). You’re hoping for the car of course.</a:t>
            </a:r>
          </a:p>
          <a:p>
            <a:r>
              <a:rPr lang="en-GB" dirty="0"/>
              <a:t>Monty Hall, the game show host, examines the other doors (B &amp; C) and opens one with a goat. (If both doors have goats, he picks randomly.)</a:t>
            </a:r>
          </a:p>
          <a:p>
            <a:r>
              <a:rPr lang="en-GB" dirty="0"/>
              <a:t>Here’s the game: Do you stick with door A (original guess) or switch to the unopened door? Does it matter?</a:t>
            </a:r>
          </a:p>
          <a:p>
            <a:endParaRPr lang="en-GB" dirty="0"/>
          </a:p>
          <a:p>
            <a:r>
              <a:rPr lang="en-GB" dirty="0"/>
              <a:t>Let us play it.</a:t>
            </a:r>
          </a:p>
          <a:p>
            <a:endParaRPr lang="en-GB" dirty="0"/>
          </a:p>
          <a:p>
            <a:r>
              <a:rPr lang="en-GB" dirty="0"/>
              <a:t>This looks ripe for experimental investigation </a:t>
            </a:r>
          </a:p>
          <a:p>
            <a:r>
              <a:rPr lang="en-GB" sz="1200" dirty="0"/>
              <a:t>Though, not surprisingly, others have already done so.</a:t>
            </a:r>
          </a:p>
          <a:p>
            <a:pPr marL="0" indent="0">
              <a:buNone/>
            </a:pP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182192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Experimental software</a:t>
            </a:r>
          </a:p>
        </p:txBody>
      </p:sp>
      <p:sp>
        <p:nvSpPr>
          <p:cNvPr id="3" name="Content Placeholder 2"/>
          <p:cNvSpPr>
            <a:spLocks noGrp="1"/>
          </p:cNvSpPr>
          <p:nvPr>
            <p:ph idx="1"/>
          </p:nvPr>
        </p:nvSpPr>
        <p:spPr/>
        <p:txBody>
          <a:bodyPr/>
          <a:lstStyle/>
          <a:p>
            <a:r>
              <a:rPr lang="en-GB" dirty="0"/>
              <a:t>This depends upon the type of experiment and your programming skills. </a:t>
            </a:r>
          </a:p>
          <a:p>
            <a:r>
              <a:rPr lang="en-GB" dirty="0"/>
              <a:t>You could, of course, do one without software (that is, a pen and paper experiment), but software provides a structure, and a way of saving data.</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682643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Possible softwares</a:t>
            </a:r>
          </a:p>
        </p:txBody>
      </p:sp>
      <p:sp>
        <p:nvSpPr>
          <p:cNvPr id="3" name="Content Placeholder 2"/>
          <p:cNvSpPr>
            <a:spLocks noGrp="1"/>
          </p:cNvSpPr>
          <p:nvPr>
            <p:ph idx="1"/>
          </p:nvPr>
        </p:nvSpPr>
        <p:spPr/>
        <p:txBody>
          <a:bodyPr/>
          <a:lstStyle/>
          <a:p>
            <a:r>
              <a:rPr lang="en-GB" dirty="0"/>
              <a:t>There is always a trade-off – here between the flexibility of the software and the difficulty of writing with it.</a:t>
            </a:r>
          </a:p>
          <a:p>
            <a:r>
              <a:rPr lang="en-GB" dirty="0"/>
              <a:t>The more flexible, the more difficult to program.</a:t>
            </a:r>
          </a:p>
          <a:p>
            <a:r>
              <a:rPr lang="en-GB" dirty="0"/>
              <a:t>The list is long, but here is a short list, starting with the easiest to write:</a:t>
            </a:r>
          </a:p>
          <a:p>
            <a:r>
              <a:rPr lang="en-GB" dirty="0">
                <a:solidFill>
                  <a:srgbClr val="FF0000"/>
                </a:solidFill>
              </a:rPr>
              <a:t>Z-tree, O-tree </a:t>
            </a:r>
            <a:r>
              <a:rPr lang="en-GB" dirty="0"/>
              <a:t>(with their online version </a:t>
            </a:r>
            <a:r>
              <a:rPr lang="en-GB" dirty="0">
                <a:solidFill>
                  <a:srgbClr val="FF0000"/>
                </a:solidFill>
              </a:rPr>
              <a:t>Z-tree unleashed</a:t>
            </a:r>
            <a:r>
              <a:rPr lang="en-GB" dirty="0"/>
              <a:t>) – relatively easy, lots of ready-written code, but terrible colours.</a:t>
            </a:r>
          </a:p>
          <a:p>
            <a:r>
              <a:rPr lang="en-GB" dirty="0">
                <a:solidFill>
                  <a:srgbClr val="FF0000"/>
                </a:solidFill>
              </a:rPr>
              <a:t>Visual Studio (Basic, C++) </a:t>
            </a:r>
            <a:r>
              <a:rPr lang="en-GB" dirty="0"/>
              <a:t>– very flexible but slow to write.</a:t>
            </a:r>
          </a:p>
          <a:p>
            <a:r>
              <a:rPr lang="en-GB" dirty="0">
                <a:solidFill>
                  <a:srgbClr val="FF0000"/>
                </a:solidFill>
              </a:rPr>
              <a:t>Python</a:t>
            </a:r>
            <a:r>
              <a:rPr lang="en-GB" dirty="0"/>
              <a:t> – very difficult, but very flexible.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2578584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the software should do</a:t>
            </a:r>
          </a:p>
        </p:txBody>
      </p:sp>
      <p:sp>
        <p:nvSpPr>
          <p:cNvPr id="3" name="Content Placeholder 2"/>
          <p:cNvSpPr>
            <a:spLocks noGrp="1"/>
          </p:cNvSpPr>
          <p:nvPr>
            <p:ph idx="1"/>
          </p:nvPr>
        </p:nvSpPr>
        <p:spPr/>
        <p:txBody>
          <a:bodyPr/>
          <a:lstStyle/>
          <a:p>
            <a:r>
              <a:rPr lang="en-GB" dirty="0"/>
              <a:t>It should be visually appealing and clear.</a:t>
            </a:r>
          </a:p>
          <a:p>
            <a:r>
              <a:rPr lang="en-GB" dirty="0"/>
              <a:t>It should be clear what subjects should do at every stage.</a:t>
            </a:r>
          </a:p>
          <a:p>
            <a:pPr marL="0" indent="0">
              <a:buNone/>
            </a:pPr>
            <a:endParaRPr lang="en-GB" dirty="0"/>
          </a:p>
          <a:p>
            <a:pPr marL="0" indent="0">
              <a:buNone/>
            </a:pPr>
            <a:endParaRPr lang="en-GB" dirty="0"/>
          </a:p>
          <a:p>
            <a:pPr marL="0" indent="0">
              <a:buNone/>
            </a:pPr>
            <a:endParaRPr lang="en-GB" dirty="0"/>
          </a:p>
          <a:p>
            <a:r>
              <a:rPr lang="en-GB" dirty="0"/>
              <a:t>Finally, and very importantly, it should record EVERYTHING that happened – everything displayed on the screen, and every keystroke that the subject made.</a:t>
            </a:r>
          </a:p>
          <a:p>
            <a:r>
              <a:rPr lang="en-GB" dirty="0"/>
              <a:t>This may make it a large file, but you might not know before the experiment what data may be useful for your data analysis later.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319332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to </a:t>
            </a:r>
            <a:r>
              <a:rPr lang="en-GB"/>
              <a:t>write your </a:t>
            </a:r>
            <a:r>
              <a:rPr lang="en-GB" dirty="0"/>
              <a:t>software</a:t>
            </a:r>
            <a:br>
              <a:rPr lang="en-GB" dirty="0"/>
            </a:br>
            <a:br>
              <a:rPr lang="en-GB" dirty="0"/>
            </a:br>
            <a:r>
              <a:rPr lang="en-GB" sz="2200" dirty="0"/>
              <a:t>Advice independent of the choice of software</a:t>
            </a:r>
          </a:p>
        </p:txBody>
      </p:sp>
      <p:sp>
        <p:nvSpPr>
          <p:cNvPr id="3" name="Content Placeholder 2"/>
          <p:cNvSpPr>
            <a:spLocks noGrp="1"/>
          </p:cNvSpPr>
          <p:nvPr>
            <p:ph idx="1"/>
          </p:nvPr>
        </p:nvSpPr>
        <p:spPr/>
        <p:txBody>
          <a:bodyPr/>
          <a:lstStyle/>
          <a:p>
            <a:r>
              <a:rPr lang="en-GB" dirty="0"/>
              <a:t>Write in blocks and use functions</a:t>
            </a:r>
          </a:p>
          <a:p>
            <a:r>
              <a:rPr lang="en-GB" dirty="0"/>
              <a:t>Every function executes a part of the experiment (for example, reading input data, processing the data if necessary, writing the Instructions, setting some test questions for understanding, drawing the decision screen, recording the subject’s responses, </a:t>
            </a:r>
            <a:r>
              <a:rPr lang="en-GB" b="1" dirty="0"/>
              <a:t>writing the output data to a file.)</a:t>
            </a:r>
          </a:p>
          <a:p>
            <a:r>
              <a:rPr lang="en-GB" dirty="0"/>
              <a:t>Split your program into blocks.</a:t>
            </a:r>
          </a:p>
          <a:p>
            <a:r>
              <a:rPr lang="en-GB" dirty="0"/>
              <a:t>Try and make the screen visually appealing.</a:t>
            </a:r>
          </a:p>
          <a:p>
            <a:r>
              <a:rPr lang="en-GB" dirty="0"/>
              <a:t>Moreover, make it clear what the subject should do at every stage…</a:t>
            </a:r>
          </a:p>
          <a:p>
            <a:r>
              <a:rPr lang="en-GB" dirty="0"/>
              <a:t>… and whether they need to type some input or click on some box.</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649245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If you are going to get someone else to write the experimental software</a:t>
            </a:r>
          </a:p>
        </p:txBody>
      </p:sp>
      <p:sp>
        <p:nvSpPr>
          <p:cNvPr id="3" name="Content Placeholder 2"/>
          <p:cNvSpPr>
            <a:spLocks noGrp="1"/>
          </p:cNvSpPr>
          <p:nvPr>
            <p:ph idx="1"/>
          </p:nvPr>
        </p:nvSpPr>
        <p:spPr/>
        <p:txBody>
          <a:bodyPr/>
          <a:lstStyle/>
          <a:p>
            <a:r>
              <a:rPr lang="en-GB" dirty="0"/>
              <a:t>Choose the person carefully, brief them well, and make sure that you have all rights over the software when it is finished.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25243109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31E2-568B-482D-970B-E2B8E50E63CD}"/>
              </a:ext>
            </a:extLst>
          </p:cNvPr>
          <p:cNvSpPr>
            <a:spLocks noGrp="1"/>
          </p:cNvSpPr>
          <p:nvPr>
            <p:ph type="title"/>
          </p:nvPr>
        </p:nvSpPr>
        <p:spPr/>
        <p:txBody>
          <a:bodyPr/>
          <a:lstStyle/>
          <a:p>
            <a:r>
              <a:rPr lang="en-GB" dirty="0"/>
              <a:t>A potential topic for your dissertation</a:t>
            </a:r>
          </a:p>
        </p:txBody>
      </p:sp>
      <p:sp>
        <p:nvSpPr>
          <p:cNvPr id="3" name="Content Placeholder 2">
            <a:extLst>
              <a:ext uri="{FF2B5EF4-FFF2-40B4-BE49-F238E27FC236}">
                <a16:creationId xmlns:a16="http://schemas.microsoft.com/office/drawing/2014/main" id="{9C938261-9ADB-4F3F-B8C8-75F53ED0F241}"/>
              </a:ext>
            </a:extLst>
          </p:cNvPr>
          <p:cNvSpPr>
            <a:spLocks noGrp="1"/>
          </p:cNvSpPr>
          <p:nvPr>
            <p:ph idx="1"/>
          </p:nvPr>
        </p:nvSpPr>
        <p:spPr/>
        <p:txBody>
          <a:bodyPr/>
          <a:lstStyle/>
          <a:p>
            <a:r>
              <a:rPr lang="en-GB" dirty="0"/>
              <a:t>I understand that you are required to submit a dissertation as a key component of your degree.</a:t>
            </a:r>
          </a:p>
          <a:p>
            <a:r>
              <a:rPr lang="en-GB" dirty="0"/>
              <a:t>I also understand that such a  dissertation can consist of the </a:t>
            </a:r>
            <a:r>
              <a:rPr lang="en-GB" i="1" dirty="0"/>
              <a:t>design </a:t>
            </a:r>
            <a:r>
              <a:rPr lang="en-GB" dirty="0"/>
              <a:t>of an experiment.</a:t>
            </a:r>
          </a:p>
          <a:p>
            <a:r>
              <a:rPr lang="en-GB" dirty="0"/>
              <a:t>(I do not think that you will be able to actually implement an experiment, since this requires a lot of time and money. But you can certainly </a:t>
            </a:r>
            <a:r>
              <a:rPr lang="en-GB" i="1" dirty="0"/>
              <a:t>design </a:t>
            </a:r>
            <a:r>
              <a:rPr lang="en-GB" dirty="0"/>
              <a:t>an experiment.)</a:t>
            </a:r>
          </a:p>
          <a:p>
            <a:r>
              <a:rPr lang="en-GB" dirty="0"/>
              <a:t>I would strongly urge you to look at the material you have been taught in your economics courses, particularly that material with which you disagree, and also to look at material in this Behavioural Economics course which you find particularly interesting and see if it is empirically valid. </a:t>
            </a:r>
          </a:p>
        </p:txBody>
      </p:sp>
    </p:spTree>
    <p:extLst>
      <p:ext uri="{BB962C8B-B14F-4D97-AF65-F5344CB8AC3E}">
        <p14:creationId xmlns:p14="http://schemas.microsoft.com/office/powerpoint/2010/main" val="2588756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10">
        <p15:prstTrans prst="pageCurlDouble"/>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3F1AC-7EF0-4EB6-A9F2-631B6BBC2F7C}"/>
              </a:ext>
            </a:extLst>
          </p:cNvPr>
          <p:cNvSpPr>
            <a:spLocks noGrp="1"/>
          </p:cNvSpPr>
          <p:nvPr>
            <p:ph type="title"/>
          </p:nvPr>
        </p:nvSpPr>
        <p:spPr/>
        <p:txBody>
          <a:bodyPr/>
          <a:lstStyle/>
          <a:p>
            <a:r>
              <a:rPr lang="en-GB" dirty="0"/>
              <a:t>6.		Discussing how you would run the experiment</a:t>
            </a:r>
          </a:p>
        </p:txBody>
      </p:sp>
      <p:sp>
        <p:nvSpPr>
          <p:cNvPr id="3" name="Content Placeholder 2">
            <a:extLst>
              <a:ext uri="{FF2B5EF4-FFF2-40B4-BE49-F238E27FC236}">
                <a16:creationId xmlns:a16="http://schemas.microsoft.com/office/drawing/2014/main" id="{94756C19-9A0C-4966-A9EE-5E40A5CEFE58}"/>
              </a:ext>
            </a:extLst>
          </p:cNvPr>
          <p:cNvSpPr>
            <a:spLocks noGrp="1"/>
          </p:cNvSpPr>
          <p:nvPr>
            <p:ph idx="1"/>
          </p:nvPr>
        </p:nvSpPr>
        <p:spPr>
          <a:xfrm>
            <a:off x="677334" y="2160589"/>
            <a:ext cx="8596668" cy="3880773"/>
          </a:xfrm>
        </p:spPr>
        <p:txBody>
          <a:bodyPr/>
          <a:lstStyle/>
          <a:p>
            <a:r>
              <a:rPr lang="en-GB" dirty="0"/>
              <a:t>A pen and paper experiment</a:t>
            </a:r>
          </a:p>
          <a:p>
            <a:r>
              <a:rPr lang="en-GB" dirty="0"/>
              <a:t>Running the experiment in the laboratory</a:t>
            </a:r>
          </a:p>
          <a:p>
            <a:r>
              <a:rPr lang="en-GB" dirty="0"/>
              <a:t>Running the experiment online</a:t>
            </a:r>
          </a:p>
        </p:txBody>
      </p:sp>
    </p:spTree>
    <p:extLst>
      <p:ext uri="{BB962C8B-B14F-4D97-AF65-F5344CB8AC3E}">
        <p14:creationId xmlns:p14="http://schemas.microsoft.com/office/powerpoint/2010/main" val="373008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03BF3-DE3A-45A0-B2E3-D336B47B2C4E}"/>
              </a:ext>
            </a:extLst>
          </p:cNvPr>
          <p:cNvSpPr>
            <a:spLocks noGrp="1"/>
          </p:cNvSpPr>
          <p:nvPr>
            <p:ph type="title"/>
          </p:nvPr>
        </p:nvSpPr>
        <p:spPr/>
        <p:txBody>
          <a:bodyPr/>
          <a:lstStyle/>
          <a:p>
            <a:r>
              <a:rPr lang="en-GB" dirty="0"/>
              <a:t>A pen and paper experiment </a:t>
            </a:r>
          </a:p>
        </p:txBody>
      </p:sp>
      <p:sp>
        <p:nvSpPr>
          <p:cNvPr id="3" name="Content Placeholder 2">
            <a:extLst>
              <a:ext uri="{FF2B5EF4-FFF2-40B4-BE49-F238E27FC236}">
                <a16:creationId xmlns:a16="http://schemas.microsoft.com/office/drawing/2014/main" id="{E89040C5-F69B-4EA8-93DA-3ADE14494E81}"/>
              </a:ext>
            </a:extLst>
          </p:cNvPr>
          <p:cNvSpPr>
            <a:spLocks noGrp="1"/>
          </p:cNvSpPr>
          <p:nvPr>
            <p:ph idx="1"/>
          </p:nvPr>
        </p:nvSpPr>
        <p:spPr/>
        <p:txBody>
          <a:bodyPr/>
          <a:lstStyle/>
          <a:p>
            <a:r>
              <a:rPr lang="en-GB" dirty="0"/>
              <a:t>This is usually carried out in a large room where some kind of control can be exercised.</a:t>
            </a:r>
          </a:p>
          <a:p>
            <a:r>
              <a:rPr lang="en-GB" dirty="0"/>
              <a:t>This type is easier to set up and implement, but the data has to be transcribed into some kind of spread sheet.</a:t>
            </a:r>
          </a:p>
          <a:p>
            <a:r>
              <a:rPr lang="en-GB" dirty="0"/>
              <a:t>There may be physical problems with dealing with many subjects all in one room.</a:t>
            </a:r>
          </a:p>
          <a:p>
            <a:endParaRPr lang="en-GB" dirty="0"/>
          </a:p>
        </p:txBody>
      </p:sp>
    </p:spTree>
    <p:extLst>
      <p:ext uri="{BB962C8B-B14F-4D97-AF65-F5344CB8AC3E}">
        <p14:creationId xmlns:p14="http://schemas.microsoft.com/office/powerpoint/2010/main" val="4008428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Running the Experiment in the laboratory</a:t>
            </a:r>
          </a:p>
        </p:txBody>
      </p:sp>
      <p:sp>
        <p:nvSpPr>
          <p:cNvPr id="3" name="Content Placeholder 2"/>
          <p:cNvSpPr>
            <a:spLocks noGrp="1"/>
          </p:cNvSpPr>
          <p:nvPr>
            <p:ph idx="1"/>
          </p:nvPr>
        </p:nvSpPr>
        <p:spPr/>
        <p:txBody>
          <a:bodyPr/>
          <a:lstStyle/>
          <a:p>
            <a:r>
              <a:rPr lang="en-GB" dirty="0"/>
              <a:t>The recruitment of subjects, and booking them into slots.</a:t>
            </a:r>
          </a:p>
          <a:p>
            <a:r>
              <a:rPr lang="en-GB" dirty="0"/>
              <a:t>Greeting the subjects and initiating the experiment.</a:t>
            </a:r>
          </a:p>
          <a:p>
            <a:r>
              <a:rPr lang="en-GB" dirty="0"/>
              <a:t>Checking that the subjects understand the Instructions.</a:t>
            </a:r>
          </a:p>
          <a:p>
            <a:r>
              <a:rPr lang="en-GB" dirty="0"/>
              <a:t>Running the experiment.</a:t>
            </a:r>
          </a:p>
          <a:p>
            <a:r>
              <a:rPr lang="en-GB" dirty="0"/>
              <a:t>A post-experimental questionnaire.</a:t>
            </a:r>
          </a:p>
          <a:p>
            <a:r>
              <a:rPr lang="en-GB" dirty="0"/>
              <a:t>Paying the subjects.</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396039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r>
              <a:rPr lang="en-GB" dirty="0"/>
              <a:t> </a:t>
            </a:r>
            <a:br>
              <a:rPr lang="en-GB" dirty="0"/>
            </a:br>
            <a:r>
              <a:rPr lang="en-GB" sz="2200" b="1" dirty="0"/>
              <a:t>The recruitment of subjects, and booking them into slots.</a:t>
            </a:r>
            <a:br>
              <a:rPr lang="en-GB" sz="1600" b="1" dirty="0"/>
            </a:br>
            <a:endParaRPr lang="en-GB" sz="1600" b="1" dirty="0"/>
          </a:p>
        </p:txBody>
      </p:sp>
      <p:sp>
        <p:nvSpPr>
          <p:cNvPr id="3" name="Content Placeholder 2"/>
          <p:cNvSpPr>
            <a:spLocks noGrp="1"/>
          </p:cNvSpPr>
          <p:nvPr>
            <p:ph idx="1"/>
          </p:nvPr>
        </p:nvSpPr>
        <p:spPr/>
        <p:txBody>
          <a:bodyPr/>
          <a:lstStyle/>
          <a:p>
            <a:r>
              <a:rPr lang="en-GB" dirty="0"/>
              <a:t>There are several recruitment softwares, the most used are </a:t>
            </a:r>
            <a:r>
              <a:rPr lang="en-GB" i="1" dirty="0">
                <a:hlinkClick r:id="rId2"/>
              </a:rPr>
              <a:t>Orsee</a:t>
            </a:r>
            <a:r>
              <a:rPr lang="en-GB" dirty="0"/>
              <a:t> and </a:t>
            </a:r>
            <a:r>
              <a:rPr lang="en-GB" i="1" dirty="0">
                <a:hlinkClick r:id="rId3"/>
              </a:rPr>
              <a:t>Hroot</a:t>
            </a:r>
            <a:r>
              <a:rPr lang="en-GB" dirty="0"/>
              <a:t>.</a:t>
            </a:r>
          </a:p>
          <a:p>
            <a:r>
              <a:rPr lang="en-GB" dirty="0"/>
              <a:t>With both of these, the software maintains a Register of potential subjects, with some demographic data (depending on how you configure it).</a:t>
            </a:r>
          </a:p>
          <a:p>
            <a:r>
              <a:rPr lang="en-GB" dirty="0"/>
              <a:t>You have to set up the Register and send out invitations (perhaps using the University’s email system) for people to join the Register.</a:t>
            </a:r>
          </a:p>
          <a:p>
            <a:r>
              <a:rPr lang="en-GB" dirty="0"/>
              <a:t>If you are working somewhere which already has a Register, you can use it.</a:t>
            </a:r>
          </a:p>
          <a:p>
            <a:r>
              <a:rPr lang="en-GB" dirty="0"/>
              <a:t>You can initiate a new experiment, send out invitations and (self-) organise them into slots.</a:t>
            </a:r>
          </a:p>
          <a:p>
            <a:r>
              <a:rPr lang="en-GB" dirty="0"/>
              <a:t>When the experimental session is finished you can save data on who participated and how much they were paid.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58630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dirty="0"/>
            </a:br>
            <a:r>
              <a:rPr lang="en-GB" sz="2200" b="1" dirty="0"/>
              <a:t>Greeting the subjects and initiating the experiment</a:t>
            </a:r>
            <a:br>
              <a:rPr lang="en-GB" sz="2200" b="1" dirty="0"/>
            </a:br>
            <a:endParaRPr lang="en-GB" sz="2200" b="1" dirty="0"/>
          </a:p>
        </p:txBody>
      </p:sp>
      <p:sp>
        <p:nvSpPr>
          <p:cNvPr id="3" name="Content Placeholder 2"/>
          <p:cNvSpPr>
            <a:spLocks noGrp="1"/>
          </p:cNvSpPr>
          <p:nvPr>
            <p:ph idx="1"/>
          </p:nvPr>
        </p:nvSpPr>
        <p:spPr/>
        <p:txBody>
          <a:bodyPr>
            <a:normAutofit fontScale="85000" lnSpcReduction="20000"/>
          </a:bodyPr>
          <a:lstStyle/>
          <a:p>
            <a:r>
              <a:rPr lang="en-GB" dirty="0"/>
              <a:t>There should be somewhere in the lab where they can wait.</a:t>
            </a:r>
          </a:p>
          <a:p>
            <a:r>
              <a:rPr lang="en-GB" dirty="0"/>
              <a:t>We ask them to take a numbered token from an ordered set.</a:t>
            </a:r>
          </a:p>
          <a:p>
            <a:r>
              <a:rPr lang="en-GB" dirty="0"/>
              <a:t>Keep a record of who showed up (this will be inputted into </a:t>
            </a:r>
            <a:r>
              <a:rPr lang="en-GB" i="1" dirty="0"/>
              <a:t>hroot </a:t>
            </a:r>
            <a:r>
              <a:rPr lang="en-GB" dirty="0"/>
              <a:t>later).</a:t>
            </a:r>
          </a:p>
          <a:p>
            <a:r>
              <a:rPr lang="en-GB" dirty="0"/>
              <a:t>Take them into the lab and seat them appropriately (if the experiment requires this) or seat them according to the number that they took on arrival.</a:t>
            </a:r>
          </a:p>
          <a:p>
            <a:r>
              <a:rPr lang="en-GB" dirty="0"/>
              <a:t>Leave printed Instructions, some blank sheets of paper and a pen on their desk.</a:t>
            </a:r>
          </a:p>
          <a:p>
            <a:r>
              <a:rPr lang="en-GB" dirty="0"/>
              <a:t>When all settled, read out the Instructions over the tannoy system.</a:t>
            </a:r>
          </a:p>
          <a:p>
            <a:r>
              <a:rPr lang="en-GB" dirty="0"/>
              <a:t>Show the Panopto recording of the Instructions, if you have prepared one.</a:t>
            </a:r>
          </a:p>
          <a:p>
            <a:r>
              <a:rPr lang="en-GB" dirty="0"/>
              <a:t>Ask them if they have any questions.</a:t>
            </a:r>
          </a:p>
          <a:p>
            <a:r>
              <a:rPr lang="en-GB" dirty="0"/>
              <a:t>Start the experiment (at the beginning you may have some questions checking whether they understand the Instructions).</a:t>
            </a:r>
          </a:p>
          <a:p>
            <a:r>
              <a:rPr lang="en-GB" dirty="0"/>
              <a:t>During the experiment, make sure that they are not communicating with each other or surfing the Internet – your IT person can stop this).</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5663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dirty="0"/>
            </a:br>
            <a:r>
              <a:rPr lang="en-GB" sz="2200" b="1" dirty="0"/>
              <a:t>Making sure that the subjects understand the Instructions.</a:t>
            </a:r>
            <a:br>
              <a:rPr lang="en-GB" sz="2200" dirty="0"/>
            </a:br>
            <a:br>
              <a:rPr lang="en-GB" dirty="0"/>
            </a:br>
            <a:endParaRPr lang="en-GB" dirty="0"/>
          </a:p>
        </p:txBody>
      </p:sp>
      <p:sp>
        <p:nvSpPr>
          <p:cNvPr id="3" name="Content Placeholder 2"/>
          <p:cNvSpPr>
            <a:spLocks noGrp="1"/>
          </p:cNvSpPr>
          <p:nvPr>
            <p:ph idx="1"/>
          </p:nvPr>
        </p:nvSpPr>
        <p:spPr/>
        <p:txBody>
          <a:bodyPr/>
          <a:lstStyle/>
          <a:p>
            <a:r>
              <a:rPr lang="en-GB" dirty="0"/>
              <a:t>I would recommend that, before they start the experiment, you ask some questions which they have to answer before proceeding to the experiment.</a:t>
            </a:r>
          </a:p>
          <a:p>
            <a:r>
              <a:rPr lang="en-GB" dirty="0"/>
              <a:t>These should test whether they understand what they are being asked to do, not how to do it.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2497596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sz="2200" dirty="0"/>
            </a:br>
            <a:r>
              <a:rPr lang="en-GB" sz="2200" b="1" dirty="0"/>
              <a:t>A post-experimental questionnaire</a:t>
            </a:r>
          </a:p>
        </p:txBody>
      </p:sp>
      <p:sp>
        <p:nvSpPr>
          <p:cNvPr id="3" name="Content Placeholder 2"/>
          <p:cNvSpPr>
            <a:spLocks noGrp="1"/>
          </p:cNvSpPr>
          <p:nvPr>
            <p:ph idx="1"/>
          </p:nvPr>
        </p:nvSpPr>
        <p:spPr/>
        <p:txBody>
          <a:bodyPr/>
          <a:lstStyle/>
          <a:p>
            <a:r>
              <a:rPr lang="en-GB" dirty="0"/>
              <a:t>Some experimental economists routinely do this.</a:t>
            </a:r>
          </a:p>
          <a:p>
            <a:r>
              <a:rPr lang="en-GB" i="1" dirty="0"/>
              <a:t>Z-tree</a:t>
            </a:r>
            <a:r>
              <a:rPr lang="en-GB" dirty="0"/>
              <a:t> has a questionnaire at the end.</a:t>
            </a:r>
          </a:p>
          <a:p>
            <a:r>
              <a:rPr lang="en-GB" dirty="0"/>
              <a:t>The questionnaire could be small or large, asking just demographic information or asking questions about the  experiment itself.</a:t>
            </a:r>
          </a:p>
          <a:p>
            <a:r>
              <a:rPr lang="en-GB" dirty="0"/>
              <a:t>You should tell them at the start that there will be such a questionnaire.</a:t>
            </a:r>
          </a:p>
          <a:p>
            <a:endParaRPr lang="en-GB" dirty="0"/>
          </a:p>
          <a:p>
            <a:r>
              <a:rPr lang="en-GB" dirty="0"/>
              <a:t>Should you have one?</a:t>
            </a:r>
          </a:p>
          <a:p>
            <a:r>
              <a:rPr lang="en-GB" dirty="0"/>
              <a:t>To me it seems odd to have a (necessarily unincentivised) questionnaire when all experimental economists believe in incentives.</a:t>
            </a:r>
          </a:p>
          <a:p>
            <a:r>
              <a:rPr lang="en-GB" dirty="0"/>
              <a:t>But many are doing this (gives them some more data).</a:t>
            </a:r>
          </a:p>
          <a:p>
            <a:pPr marL="0" indent="0">
              <a:buNone/>
            </a:pP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1285804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in the laboratory</a:t>
            </a:r>
            <a:br>
              <a:rPr lang="en-GB" dirty="0"/>
            </a:br>
            <a:br>
              <a:rPr lang="en-GB" dirty="0"/>
            </a:br>
            <a:r>
              <a:rPr lang="en-GB" sz="2200" b="1" dirty="0"/>
              <a:t>Paying the subjects</a:t>
            </a:r>
            <a:br>
              <a:rPr lang="en-GB" sz="2200" b="1" dirty="0"/>
            </a:br>
            <a:endParaRPr lang="en-GB" sz="2200" b="1" dirty="0"/>
          </a:p>
        </p:txBody>
      </p:sp>
      <p:sp>
        <p:nvSpPr>
          <p:cNvPr id="3" name="Content Placeholder 2"/>
          <p:cNvSpPr>
            <a:spLocks noGrp="1"/>
          </p:cNvSpPr>
          <p:nvPr>
            <p:ph idx="1"/>
          </p:nvPr>
        </p:nvSpPr>
        <p:spPr/>
        <p:txBody>
          <a:bodyPr/>
          <a:lstStyle/>
          <a:p>
            <a:r>
              <a:rPr lang="en-GB" dirty="0"/>
              <a:t>The easiest way by far is paying them in cash.</a:t>
            </a:r>
          </a:p>
          <a:p>
            <a:r>
              <a:rPr lang="en-GB" dirty="0"/>
              <a:t>They should sign a receipt (your funders will need to see these).</a:t>
            </a:r>
          </a:p>
          <a:p>
            <a:r>
              <a:rPr lang="en-GB" dirty="0"/>
              <a:t>Other ways are explained in the ‘online’ section.</a:t>
            </a:r>
          </a:p>
          <a:p>
            <a:r>
              <a:rPr lang="en-GB" dirty="0"/>
              <a:t>The payment should include a participation fee, if one was announced in the recruitment for </a:t>
            </a:r>
            <a:r>
              <a:rPr lang="en-GB"/>
              <a:t>the experiment.</a:t>
            </a:r>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2267096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dirty="0"/>
              <a:t>Running the experiment online</a:t>
            </a:r>
          </a:p>
        </p:txBody>
      </p:sp>
      <p:sp>
        <p:nvSpPr>
          <p:cNvPr id="3" name="Content Placeholder 2"/>
          <p:cNvSpPr>
            <a:spLocks noGrp="1"/>
          </p:cNvSpPr>
          <p:nvPr>
            <p:ph idx="1"/>
          </p:nvPr>
        </p:nvSpPr>
        <p:spPr/>
        <p:txBody>
          <a:bodyPr/>
          <a:lstStyle/>
          <a:p>
            <a:r>
              <a:rPr lang="en-GB" dirty="0"/>
              <a:t>There are several extra things you need to take into account which differ from when you are running the experiment in the lab.</a:t>
            </a:r>
          </a:p>
          <a:p>
            <a:r>
              <a:rPr lang="en-GB" dirty="0"/>
              <a:t>Recruiting the subjects.</a:t>
            </a:r>
          </a:p>
          <a:p>
            <a:r>
              <a:rPr lang="en-GB" dirty="0"/>
              <a:t>Running the experiment. </a:t>
            </a:r>
          </a:p>
          <a:p>
            <a:r>
              <a:rPr lang="en-GB" dirty="0"/>
              <a:t>Making sure that the subjects understand the Instructions.</a:t>
            </a:r>
          </a:p>
          <a:p>
            <a:r>
              <a:rPr lang="en-GB" dirty="0"/>
              <a:t>Monitoring the subjects during the experiment.</a:t>
            </a:r>
          </a:p>
          <a:p>
            <a:r>
              <a:rPr lang="en-GB" dirty="0"/>
              <a:t>Paying the subjects.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1003061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Running the experiment online</a:t>
            </a:r>
          </a:p>
        </p:txBody>
      </p:sp>
      <p:sp>
        <p:nvSpPr>
          <p:cNvPr id="3" name="Content Placeholder 2"/>
          <p:cNvSpPr>
            <a:spLocks noGrp="1"/>
          </p:cNvSpPr>
          <p:nvPr>
            <p:ph idx="1"/>
          </p:nvPr>
        </p:nvSpPr>
        <p:spPr/>
        <p:txBody>
          <a:bodyPr/>
          <a:lstStyle/>
          <a:p>
            <a:r>
              <a:rPr lang="en-GB" dirty="0"/>
              <a:t>Much depends upon what your IT people allow.</a:t>
            </a:r>
          </a:p>
          <a:p>
            <a:r>
              <a:rPr lang="en-GB" dirty="0"/>
              <a:t>At York, security is very tight.</a:t>
            </a:r>
          </a:p>
          <a:p>
            <a:r>
              <a:rPr lang="en-GB" dirty="0"/>
              <a:t>If your security people allow it, you could use </a:t>
            </a:r>
            <a:r>
              <a:rPr lang="en-GB" dirty="0">
                <a:hlinkClick r:id="rId2"/>
              </a:rPr>
              <a:t>Z-tree unleashed</a:t>
            </a:r>
            <a:r>
              <a:rPr lang="en-GB" dirty="0"/>
              <a:t> or </a:t>
            </a:r>
            <a:r>
              <a:rPr lang="en-GB" dirty="0">
                <a:hlinkClick r:id="rId3"/>
              </a:rPr>
              <a:t>O-tree</a:t>
            </a:r>
            <a:r>
              <a:rPr lang="en-GB" dirty="0"/>
              <a:t>.</a:t>
            </a:r>
          </a:p>
          <a:p>
            <a:r>
              <a:rPr lang="en-GB" dirty="0"/>
              <a:t>These essentially allow anybody to log in to your experiment and  hence creates security issues.</a:t>
            </a:r>
          </a:p>
          <a:p>
            <a:endParaRPr lang="en-GB" dirty="0"/>
          </a:p>
          <a:p>
            <a:r>
              <a:rPr lang="en-GB" dirty="0"/>
              <a:t>At York, the IT people have given us a Virtual Machine, and only York users can log in to it. It will be as if the subjects were in the lab.</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3725621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512B4-185B-4240-A02D-41B8981DBFC3}"/>
              </a:ext>
            </a:extLst>
          </p:cNvPr>
          <p:cNvSpPr>
            <a:spLocks noGrp="1"/>
          </p:cNvSpPr>
          <p:nvPr>
            <p:ph type="title"/>
          </p:nvPr>
        </p:nvSpPr>
        <p:spPr>
          <a:xfrm>
            <a:off x="677334" y="644769"/>
            <a:ext cx="8596668" cy="1320800"/>
          </a:xfrm>
        </p:spPr>
        <p:txBody>
          <a:bodyPr/>
          <a:lstStyle/>
          <a:p>
            <a:r>
              <a:rPr lang="en-GB" dirty="0"/>
              <a:t>Topics for today’s lecture</a:t>
            </a:r>
          </a:p>
        </p:txBody>
      </p:sp>
      <p:sp>
        <p:nvSpPr>
          <p:cNvPr id="3" name="Content Placeholder 2">
            <a:extLst>
              <a:ext uri="{FF2B5EF4-FFF2-40B4-BE49-F238E27FC236}">
                <a16:creationId xmlns:a16="http://schemas.microsoft.com/office/drawing/2014/main" id="{0FF167FB-7DF6-43AC-845D-0E378CA22960}"/>
              </a:ext>
            </a:extLst>
          </p:cNvPr>
          <p:cNvSpPr>
            <a:spLocks noGrp="1"/>
          </p:cNvSpPr>
          <p:nvPr>
            <p:ph idx="1"/>
          </p:nvPr>
        </p:nvSpPr>
        <p:spPr>
          <a:xfrm>
            <a:off x="677334" y="2148866"/>
            <a:ext cx="8596668" cy="3880773"/>
          </a:xfrm>
        </p:spPr>
        <p:txBody>
          <a:bodyPr>
            <a:normAutofit/>
          </a:bodyPr>
          <a:lstStyle/>
          <a:p>
            <a:pPr>
              <a:buFont typeface="+mj-lt"/>
              <a:buAutoNum type="arabicPeriod"/>
            </a:pPr>
            <a:r>
              <a:rPr lang="en-GB" dirty="0"/>
              <a:t>What is an economics experiment?</a:t>
            </a:r>
          </a:p>
          <a:p>
            <a:pPr>
              <a:buFont typeface="+mj-lt"/>
              <a:buAutoNum type="arabicPeriod"/>
            </a:pPr>
            <a:r>
              <a:rPr lang="en-GB" dirty="0"/>
              <a:t>Choosing an experimental topic for your dissertation</a:t>
            </a:r>
          </a:p>
          <a:p>
            <a:pPr>
              <a:buFont typeface="+mj-lt"/>
              <a:buAutoNum type="arabicPeriod"/>
            </a:pPr>
            <a:r>
              <a:rPr lang="en-GB" dirty="0"/>
              <a:t>Thinking about the structure of a possible experiment</a:t>
            </a:r>
          </a:p>
          <a:p>
            <a:pPr>
              <a:buFont typeface="+mj-lt"/>
              <a:buAutoNum type="arabicPeriod"/>
            </a:pPr>
            <a:r>
              <a:rPr lang="en-GB" dirty="0"/>
              <a:t>Designing the experiment</a:t>
            </a:r>
          </a:p>
          <a:p>
            <a:pPr>
              <a:buFont typeface="+mj-lt"/>
              <a:buAutoNum type="arabicPeriod"/>
            </a:pPr>
            <a:r>
              <a:rPr lang="en-GB" dirty="0"/>
              <a:t>Calibrating the experiment </a:t>
            </a:r>
          </a:p>
          <a:p>
            <a:pPr>
              <a:buFont typeface="+mj-lt"/>
              <a:buAutoNum type="arabicPeriod"/>
            </a:pPr>
            <a:r>
              <a:rPr lang="en-GB" dirty="0"/>
              <a:t>Discussing how you would run the experiment</a:t>
            </a:r>
          </a:p>
          <a:p>
            <a:pPr>
              <a:buFont typeface="+mj-lt"/>
              <a:buAutoNum type="arabicPeriod"/>
            </a:pPr>
            <a:r>
              <a:rPr lang="en-GB" dirty="0"/>
              <a:t>Preparing Instructions and (if appropriate) the software</a:t>
            </a:r>
          </a:p>
          <a:p>
            <a:pPr>
              <a:buFont typeface="+mj-lt"/>
              <a:buAutoNum type="arabicPeriod"/>
            </a:pPr>
            <a:r>
              <a:rPr lang="en-GB" dirty="0"/>
              <a:t>Discussing how you would analyse the data from the experiment</a:t>
            </a:r>
          </a:p>
          <a:p>
            <a:pPr>
              <a:buFont typeface="+mj-lt"/>
              <a:buAutoNum type="arabicPeriod"/>
            </a:pPr>
            <a:r>
              <a:rPr lang="en-GB" dirty="0"/>
              <a:t>Writing up the dissertation</a:t>
            </a:r>
          </a:p>
        </p:txBody>
      </p:sp>
    </p:spTree>
    <p:extLst>
      <p:ext uri="{BB962C8B-B14F-4D97-AF65-F5344CB8AC3E}">
        <p14:creationId xmlns:p14="http://schemas.microsoft.com/office/powerpoint/2010/main" val="17983573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10" advTm="0">
        <p15:prstTrans prst="peelOff"/>
      </p:transition>
    </mc:Choice>
    <mc:Fallback>
      <p:transition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with Z-tree unleashed and/or o-tree</a:t>
            </a:r>
          </a:p>
        </p:txBody>
      </p:sp>
      <p:sp>
        <p:nvSpPr>
          <p:cNvPr id="3" name="Content Placeholder 2"/>
          <p:cNvSpPr>
            <a:spLocks noGrp="1"/>
          </p:cNvSpPr>
          <p:nvPr>
            <p:ph idx="1"/>
          </p:nvPr>
        </p:nvSpPr>
        <p:spPr/>
        <p:txBody>
          <a:bodyPr/>
          <a:lstStyle/>
          <a:p>
            <a:r>
              <a:rPr lang="en-GB" dirty="0"/>
              <a:t>The servers would be being operated by people without any IT security experience and they would, by the nature, have to be open to the world.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921769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with a Virtual Server</a:t>
            </a:r>
          </a:p>
        </p:txBody>
      </p:sp>
      <p:sp>
        <p:nvSpPr>
          <p:cNvPr id="3" name="Content Placeholder 2"/>
          <p:cNvSpPr>
            <a:spLocks noGrp="1"/>
          </p:cNvSpPr>
          <p:nvPr>
            <p:ph idx="1"/>
          </p:nvPr>
        </p:nvSpPr>
        <p:spPr/>
        <p:txBody>
          <a:bodyPr/>
          <a:lstStyle/>
          <a:p>
            <a:r>
              <a:rPr lang="en-GB" dirty="0"/>
              <a:t>This is almost the same as running the experiment in the lab.</a:t>
            </a:r>
          </a:p>
          <a:p>
            <a:r>
              <a:rPr lang="en-GB" dirty="0"/>
              <a:t>At York, this is restricted to subjects who have a York account.</a:t>
            </a:r>
          </a:p>
          <a:p>
            <a:r>
              <a:rPr lang="en-GB" dirty="0"/>
              <a:t>You have a server and you can launch </a:t>
            </a:r>
            <a:r>
              <a:rPr lang="en-GB" i="1" dirty="0"/>
              <a:t>Z-tree </a:t>
            </a:r>
            <a:r>
              <a:rPr lang="en-GB" dirty="0"/>
              <a:t>or your purpose-built software from it.</a:t>
            </a:r>
          </a:p>
          <a:p>
            <a:r>
              <a:rPr lang="en-GB" dirty="0"/>
              <a:t>You have a server and you can launch the subjects screens from it. Subjects can see it if they are logged in to the server.</a:t>
            </a:r>
          </a:p>
          <a:p>
            <a:r>
              <a:rPr lang="en-GB" dirty="0"/>
              <a:t>You can give the subjects rights to login to the server. You can do this as you will know the subjects’ e-mail addresses from </a:t>
            </a:r>
            <a:r>
              <a:rPr lang="en-GB" i="1" dirty="0"/>
              <a:t>Hroot</a:t>
            </a:r>
            <a:r>
              <a:rPr lang="en-GB" dirty="0"/>
              <a:t> or </a:t>
            </a:r>
            <a:r>
              <a:rPr lang="en-GB" i="1" dirty="0"/>
              <a:t>Orsee</a:t>
            </a:r>
            <a:r>
              <a:rPr lang="en-GB" dirty="0"/>
              <a:t>.</a:t>
            </a:r>
            <a:endParaRPr lang="en-GB" i="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2804329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recruiting the subjects</a:t>
            </a:r>
          </a:p>
        </p:txBody>
      </p:sp>
      <p:sp>
        <p:nvSpPr>
          <p:cNvPr id="3" name="Content Placeholder 2"/>
          <p:cNvSpPr>
            <a:spLocks noGrp="1"/>
          </p:cNvSpPr>
          <p:nvPr>
            <p:ph idx="1"/>
          </p:nvPr>
        </p:nvSpPr>
        <p:spPr/>
        <p:txBody>
          <a:bodyPr/>
          <a:lstStyle/>
          <a:p>
            <a:r>
              <a:rPr lang="en-GB" dirty="0"/>
              <a:t>In order to keep control, I would recommend recruiting them in the usual way – sending out invitations via </a:t>
            </a:r>
            <a:r>
              <a:rPr lang="en-GB" i="1" dirty="0"/>
              <a:t>hroot </a:t>
            </a:r>
            <a:r>
              <a:rPr lang="en-GB" dirty="0"/>
              <a:t>or </a:t>
            </a:r>
            <a:r>
              <a:rPr lang="en-GB" i="1" dirty="0" err="1"/>
              <a:t>orsee</a:t>
            </a:r>
            <a:r>
              <a:rPr lang="en-GB" i="1" dirty="0"/>
              <a:t>.</a:t>
            </a:r>
          </a:p>
          <a:p>
            <a:r>
              <a:rPr lang="en-GB" dirty="0"/>
              <a:t>The invitations should give all information about how and when subjects log in to the experiment.</a:t>
            </a:r>
          </a:p>
          <a:p>
            <a:r>
              <a:rPr lang="en-GB" dirty="0"/>
              <a:t>Depending upon how you plan to pay them, you should ask for information about their bank accounts (the account number and sort code).</a:t>
            </a:r>
          </a:p>
          <a:p>
            <a:r>
              <a:rPr lang="en-GB" dirty="0"/>
              <a:t>You should also give them a </a:t>
            </a:r>
            <a:r>
              <a:rPr lang="en-GB" i="1" dirty="0"/>
              <a:t>Zoom </a:t>
            </a:r>
            <a:r>
              <a:rPr lang="en-GB" dirty="0"/>
              <a:t>link (for checking – see the next slide)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1797254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2479"/>
            <a:ext cx="8596668" cy="1320800"/>
          </a:xfrm>
        </p:spPr>
        <p:txBody>
          <a:bodyPr>
            <a:normAutofit fontScale="90000"/>
          </a:bodyPr>
          <a:lstStyle/>
          <a:p>
            <a:r>
              <a:rPr lang="en-GB" dirty="0"/>
              <a:t>Running the experiment online</a:t>
            </a:r>
            <a:br>
              <a:rPr lang="en-GB" dirty="0"/>
            </a:br>
            <a:br>
              <a:rPr lang="en-GB" dirty="0"/>
            </a:br>
            <a:r>
              <a:rPr lang="en-GB" sz="2200" b="1" dirty="0"/>
              <a:t>Making sure that the subjects understand the Instructions.</a:t>
            </a:r>
            <a:br>
              <a:rPr lang="en-GB" sz="2200" dirty="0"/>
            </a:br>
            <a:endParaRPr lang="en-GB" sz="2200" dirty="0"/>
          </a:p>
        </p:txBody>
      </p:sp>
      <p:sp>
        <p:nvSpPr>
          <p:cNvPr id="3" name="Content Placeholder 2"/>
          <p:cNvSpPr>
            <a:spLocks noGrp="1"/>
          </p:cNvSpPr>
          <p:nvPr>
            <p:ph idx="1"/>
          </p:nvPr>
        </p:nvSpPr>
        <p:spPr/>
        <p:txBody>
          <a:bodyPr/>
          <a:lstStyle/>
          <a:p>
            <a:r>
              <a:rPr lang="en-GB" dirty="0"/>
              <a:t>I suggest you do this in the usual way, but giving them some question they need to answer correctly before they can proceed to the experiment.</a:t>
            </a:r>
          </a:p>
          <a:p>
            <a:r>
              <a:rPr lang="en-GB" dirty="0"/>
              <a:t>You could also use the chat facility to communicate with any that are struggling.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2398831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monitoring the subjects</a:t>
            </a:r>
          </a:p>
        </p:txBody>
      </p:sp>
      <p:sp>
        <p:nvSpPr>
          <p:cNvPr id="3" name="Content Placeholder 2"/>
          <p:cNvSpPr>
            <a:spLocks noGrp="1"/>
          </p:cNvSpPr>
          <p:nvPr>
            <p:ph idx="1"/>
          </p:nvPr>
        </p:nvSpPr>
        <p:spPr/>
        <p:txBody>
          <a:bodyPr/>
          <a:lstStyle/>
          <a:p>
            <a:r>
              <a:rPr lang="en-GB" dirty="0"/>
              <a:t>You need to check that the subjects are the ones registered and that non-one is helping them.</a:t>
            </a:r>
          </a:p>
          <a:p>
            <a:r>
              <a:rPr lang="en-GB" dirty="0"/>
              <a:t>I would recommend using </a:t>
            </a:r>
            <a:r>
              <a:rPr lang="en-GB" i="1" dirty="0"/>
              <a:t>Zoom </a:t>
            </a:r>
            <a:r>
              <a:rPr lang="en-GB" dirty="0"/>
              <a:t>or something similar, so that you can see them and they can talk to you and ask questions (if they wish)</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2480706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Running the experiment online</a:t>
            </a:r>
            <a:br>
              <a:rPr lang="en-GB" dirty="0"/>
            </a:br>
            <a:br>
              <a:rPr lang="en-GB" dirty="0"/>
            </a:br>
            <a:r>
              <a:rPr lang="en-GB" sz="2000" b="1" dirty="0"/>
              <a:t>paying the subjects</a:t>
            </a:r>
          </a:p>
        </p:txBody>
      </p:sp>
      <p:sp>
        <p:nvSpPr>
          <p:cNvPr id="3" name="Content Placeholder 2"/>
          <p:cNvSpPr>
            <a:spLocks noGrp="1"/>
          </p:cNvSpPr>
          <p:nvPr>
            <p:ph idx="1"/>
          </p:nvPr>
        </p:nvSpPr>
        <p:spPr/>
        <p:txBody>
          <a:bodyPr/>
          <a:lstStyle/>
          <a:p>
            <a:r>
              <a:rPr lang="en-GB" dirty="0"/>
              <a:t>This is perhaps the most difficult part.</a:t>
            </a:r>
          </a:p>
          <a:p>
            <a:r>
              <a:rPr lang="en-GB" dirty="0"/>
              <a:t>If you are in China, there is an App that you can use.</a:t>
            </a:r>
          </a:p>
          <a:p>
            <a:r>
              <a:rPr lang="en-GB" dirty="0"/>
              <a:t>You could use </a:t>
            </a:r>
            <a:r>
              <a:rPr lang="en-GB" dirty="0" err="1"/>
              <a:t>Paypal</a:t>
            </a:r>
            <a:r>
              <a:rPr lang="en-GB" dirty="0"/>
              <a:t> – but they take commission.</a:t>
            </a:r>
          </a:p>
          <a:p>
            <a:r>
              <a:rPr lang="en-GB" dirty="0"/>
              <a:t>In Europe you can pay them via their bank account – if you have their details.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1813456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a:p>
            <a:r>
              <a:rPr lang="en-GB"/>
              <a:t>This </a:t>
            </a:r>
            <a:r>
              <a:rPr lang="en-GB" dirty="0"/>
              <a:t>is the end of Lecture 3.</a:t>
            </a:r>
          </a:p>
          <a:p>
            <a:endParaRPr lang="en-GB" dirty="0"/>
          </a:p>
          <a:p>
            <a:r>
              <a:rPr lang="en-GB" dirty="0"/>
              <a:t>As usual, I am happy to answer any questions.</a:t>
            </a:r>
          </a:p>
          <a:p>
            <a:r>
              <a:rPr lang="en-GB" dirty="0"/>
              <a:t>You can email me at john.hey@york.ac.uk</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2436880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What is an economics experiment?</a:t>
            </a:r>
          </a:p>
        </p:txBody>
      </p:sp>
      <p:sp>
        <p:nvSpPr>
          <p:cNvPr id="3" name="Content Placeholder 2"/>
          <p:cNvSpPr>
            <a:spLocks noGrp="1"/>
          </p:cNvSpPr>
          <p:nvPr>
            <p:ph idx="1"/>
          </p:nvPr>
        </p:nvSpPr>
        <p:spPr/>
        <p:txBody>
          <a:bodyPr/>
          <a:lstStyle/>
          <a:p>
            <a:r>
              <a:rPr lang="en-GB" dirty="0"/>
              <a:t>Invite a set of participants/subjects to the experiment.</a:t>
            </a:r>
          </a:p>
          <a:p>
            <a:r>
              <a:rPr lang="en-GB" dirty="0"/>
              <a:t>Give them a set of instructions.</a:t>
            </a:r>
          </a:p>
          <a:p>
            <a:r>
              <a:rPr lang="en-GB" dirty="0"/>
              <a:t>They will be asked to take decisions.</a:t>
            </a:r>
          </a:p>
          <a:p>
            <a:r>
              <a:rPr lang="en-GB" dirty="0"/>
              <a:t>Their payment will depend on their decisions.</a:t>
            </a:r>
          </a:p>
          <a:p>
            <a:r>
              <a:rPr lang="en-GB" dirty="0"/>
              <a:t>Pay them.</a:t>
            </a:r>
          </a:p>
          <a:p>
            <a:r>
              <a:rPr lang="en-GB" dirty="0"/>
              <a:t>Analyse the data.</a:t>
            </a:r>
          </a:p>
          <a:p>
            <a:r>
              <a:rPr lang="en-GB" dirty="0"/>
              <a:t>Write up the project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038147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Principles of economics experiments</a:t>
            </a:r>
          </a:p>
        </p:txBody>
      </p:sp>
      <p:sp>
        <p:nvSpPr>
          <p:cNvPr id="3" name="Content Placeholder 2"/>
          <p:cNvSpPr>
            <a:spLocks noGrp="1"/>
          </p:cNvSpPr>
          <p:nvPr>
            <p:ph idx="1"/>
          </p:nvPr>
        </p:nvSpPr>
        <p:spPr/>
        <p:txBody>
          <a:bodyPr/>
          <a:lstStyle/>
          <a:p>
            <a:r>
              <a:rPr lang="en-GB" dirty="0"/>
              <a:t>There should be payment/incentives related to their decisions.</a:t>
            </a:r>
          </a:p>
          <a:p>
            <a:r>
              <a:rPr lang="en-GB" dirty="0"/>
              <a:t>The experiment should be ethically clean.</a:t>
            </a:r>
          </a:p>
          <a:p>
            <a:r>
              <a:rPr lang="en-GB" dirty="0"/>
              <a:t>There should be no deception, no unexpected events, no forced labour.</a:t>
            </a:r>
          </a:p>
          <a:p>
            <a:r>
              <a:rPr lang="en-GB" dirty="0"/>
              <a:t>Instructions should be clear and truthful.</a:t>
            </a:r>
          </a:p>
          <a:p>
            <a:r>
              <a:rPr lang="en-GB" dirty="0"/>
              <a:t>Any questions should be answered honestly.</a:t>
            </a:r>
          </a:p>
          <a:p>
            <a:r>
              <a:rPr lang="en-GB" dirty="0"/>
              <a:t>Payment should be quick and as described.</a:t>
            </a:r>
          </a:p>
          <a:p>
            <a:endParaRPr lang="en-GB"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788483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p14:dur="10">
        <p15:prstTrans prst="peelOff"/>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experiment</a:t>
            </a:r>
          </a:p>
        </p:txBody>
      </p:sp>
      <p:sp>
        <p:nvSpPr>
          <p:cNvPr id="3" name="Content Placeholder 2"/>
          <p:cNvSpPr>
            <a:spLocks noGrp="1"/>
          </p:cNvSpPr>
          <p:nvPr>
            <p:ph idx="1"/>
          </p:nvPr>
        </p:nvSpPr>
        <p:spPr/>
        <p:txBody>
          <a:bodyPr/>
          <a:lstStyle/>
          <a:p>
            <a:r>
              <a:rPr lang="en-GB" dirty="0"/>
              <a:t>Pen and paper experiments</a:t>
            </a:r>
          </a:p>
          <a:p>
            <a:endParaRPr lang="en-GB" dirty="0"/>
          </a:p>
          <a:p>
            <a:r>
              <a:rPr lang="en-GB" dirty="0"/>
              <a:t>Computerised laboratory experiments</a:t>
            </a:r>
          </a:p>
          <a:p>
            <a:r>
              <a:rPr lang="en-GB" dirty="0"/>
              <a:t>Computerised online experiments</a:t>
            </a:r>
          </a:p>
          <a:p>
            <a:r>
              <a:rPr lang="en-GB" dirty="0"/>
              <a:t>Field experiments</a:t>
            </a:r>
          </a:p>
          <a:p>
            <a:endParaRPr lang="en-GB" dirty="0"/>
          </a:p>
          <a:p>
            <a:r>
              <a:rPr lang="en-GB" dirty="0"/>
              <a:t>In all cases I consider only experiments where payment is related to performance.</a:t>
            </a:r>
          </a:p>
          <a:p>
            <a:r>
              <a:rPr lang="en-GB" dirty="0"/>
              <a:t>This excludes survey ‘experiments’ where payment is not.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269754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advClick="0">
        <p15:prstTrans prst="peelOff"/>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A8980-0E78-49DC-AE7B-3C63F745D88C}"/>
              </a:ext>
            </a:extLst>
          </p:cNvPr>
          <p:cNvSpPr>
            <a:spLocks noGrp="1"/>
          </p:cNvSpPr>
          <p:nvPr>
            <p:ph type="title"/>
          </p:nvPr>
        </p:nvSpPr>
        <p:spPr/>
        <p:txBody>
          <a:bodyPr/>
          <a:lstStyle/>
          <a:p>
            <a:r>
              <a:rPr lang="en-GB" dirty="0"/>
              <a:t>2.		Choosing an experimental topic for your dissertation</a:t>
            </a:r>
          </a:p>
        </p:txBody>
      </p:sp>
      <p:sp>
        <p:nvSpPr>
          <p:cNvPr id="3" name="Content Placeholder 2">
            <a:extLst>
              <a:ext uri="{FF2B5EF4-FFF2-40B4-BE49-F238E27FC236}">
                <a16:creationId xmlns:a16="http://schemas.microsoft.com/office/drawing/2014/main" id="{59D8A681-A0C3-4CCE-A183-AB1A8812315C}"/>
              </a:ext>
            </a:extLst>
          </p:cNvPr>
          <p:cNvSpPr>
            <a:spLocks noGrp="1"/>
          </p:cNvSpPr>
          <p:nvPr>
            <p:ph idx="1"/>
          </p:nvPr>
        </p:nvSpPr>
        <p:spPr/>
        <p:txBody>
          <a:bodyPr/>
          <a:lstStyle/>
          <a:p>
            <a:r>
              <a:rPr lang="en-GB" dirty="0"/>
              <a:t>Possibly frame your title in the form of a question</a:t>
            </a:r>
          </a:p>
          <a:p>
            <a:pPr>
              <a:buFont typeface="+mj-lt"/>
              <a:buAutoNum type="arabicPeriod"/>
            </a:pPr>
            <a:r>
              <a:rPr lang="en-GB" sz="1200" dirty="0"/>
              <a:t>Are human beings rational in the strict economics sense?</a:t>
            </a:r>
          </a:p>
          <a:p>
            <a:pPr>
              <a:buFont typeface="+mj-lt"/>
              <a:buAutoNum type="arabicPeriod"/>
            </a:pPr>
            <a:r>
              <a:rPr lang="en-GB" sz="1200" dirty="0"/>
              <a:t>Are women more risk-averse than men?</a:t>
            </a:r>
          </a:p>
          <a:p>
            <a:pPr>
              <a:buFont typeface="+mj-lt"/>
              <a:buAutoNum type="arabicPeriod"/>
            </a:pPr>
            <a:r>
              <a:rPr lang="en-GB" sz="1200" dirty="0"/>
              <a:t>Do people plan their future?</a:t>
            </a:r>
          </a:p>
          <a:p>
            <a:pPr>
              <a:buFont typeface="+mj-lt"/>
              <a:buAutoNum type="arabicPeriod"/>
            </a:pPr>
            <a:r>
              <a:rPr lang="en-GB" sz="1200" dirty="0"/>
              <a:t>etc, etc</a:t>
            </a:r>
          </a:p>
          <a:p>
            <a:pPr marL="0" indent="0">
              <a:buNone/>
            </a:pPr>
            <a:r>
              <a:rPr lang="en-GB" dirty="0"/>
              <a:t>This will guide you through the next steps</a:t>
            </a:r>
          </a:p>
          <a:p>
            <a:r>
              <a:rPr lang="en-GB" dirty="0"/>
              <a:t>Decide what is the objective of the experiment</a:t>
            </a:r>
          </a:p>
          <a:p>
            <a:r>
              <a:rPr lang="en-GB" dirty="0"/>
              <a:t>Is it to </a:t>
            </a:r>
            <a:r>
              <a:rPr lang="en-GB" i="1" dirty="0"/>
              <a:t>describe </a:t>
            </a:r>
            <a:r>
              <a:rPr lang="en-GB" dirty="0"/>
              <a:t>behaviour?</a:t>
            </a:r>
          </a:p>
          <a:p>
            <a:r>
              <a:rPr lang="en-GB" dirty="0"/>
              <a:t>Is it to test an existing theory or to test a new one of your own?</a:t>
            </a:r>
          </a:p>
        </p:txBody>
      </p:sp>
    </p:spTree>
    <p:extLst>
      <p:ext uri="{BB962C8B-B14F-4D97-AF65-F5344CB8AC3E}">
        <p14:creationId xmlns:p14="http://schemas.microsoft.com/office/powerpoint/2010/main" val="2280212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74E3E-4AB0-47EA-9396-E2DABA62ACF1}"/>
              </a:ext>
            </a:extLst>
          </p:cNvPr>
          <p:cNvSpPr>
            <a:spLocks noGrp="1"/>
          </p:cNvSpPr>
          <p:nvPr>
            <p:ph type="title"/>
          </p:nvPr>
        </p:nvSpPr>
        <p:spPr/>
        <p:txBody>
          <a:bodyPr>
            <a:normAutofit fontScale="90000"/>
          </a:bodyPr>
          <a:lstStyle/>
          <a:p>
            <a:r>
              <a:rPr lang="en-GB" dirty="0"/>
              <a:t>3.		Thinking about the structure of a possible experiment</a:t>
            </a:r>
            <a:br>
              <a:rPr lang="en-GB" dirty="0"/>
            </a:br>
            <a:endParaRPr lang="en-GB" dirty="0"/>
          </a:p>
        </p:txBody>
      </p:sp>
      <p:sp>
        <p:nvSpPr>
          <p:cNvPr id="3" name="Content Placeholder 2">
            <a:extLst>
              <a:ext uri="{FF2B5EF4-FFF2-40B4-BE49-F238E27FC236}">
                <a16:creationId xmlns:a16="http://schemas.microsoft.com/office/drawing/2014/main" id="{14864447-EC0B-4916-B049-FA225B3D5D9F}"/>
              </a:ext>
            </a:extLst>
          </p:cNvPr>
          <p:cNvSpPr>
            <a:spLocks noGrp="1"/>
          </p:cNvSpPr>
          <p:nvPr>
            <p:ph idx="1"/>
          </p:nvPr>
        </p:nvSpPr>
        <p:spPr/>
        <p:txBody>
          <a:bodyPr/>
          <a:lstStyle/>
          <a:p>
            <a:r>
              <a:rPr lang="en-GB" dirty="0"/>
              <a:t>You will be presenting instructions, information and tasks to the participants in your experiment. (We call the participants, ‘subjects’)</a:t>
            </a:r>
          </a:p>
          <a:p>
            <a:r>
              <a:rPr lang="en-GB" dirty="0"/>
              <a:t>You need to decide the sequence of these and hence decide the structure of your experiment.</a:t>
            </a:r>
          </a:p>
        </p:txBody>
      </p:sp>
    </p:spTree>
    <p:extLst>
      <p:ext uri="{BB962C8B-B14F-4D97-AF65-F5344CB8AC3E}">
        <p14:creationId xmlns:p14="http://schemas.microsoft.com/office/powerpoint/2010/main" val="3602007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13880</TotalTime>
  <Words>3674</Words>
  <Application>Microsoft Office PowerPoint</Application>
  <PresentationFormat>Widescreen</PresentationFormat>
  <Paragraphs>309</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Trebuchet MS</vt:lpstr>
      <vt:lpstr>Wingdings 3</vt:lpstr>
      <vt:lpstr>Facet</vt:lpstr>
      <vt:lpstr>Experimental Economics  Lecture 3</vt:lpstr>
      <vt:lpstr>I have prepared a site for these lectures</vt:lpstr>
      <vt:lpstr>A potential topic for your dissertation</vt:lpstr>
      <vt:lpstr>Topics for today’s lecture</vt:lpstr>
      <vt:lpstr>1.  What is an economics experiment?</vt:lpstr>
      <vt:lpstr>Principles of economics experiments</vt:lpstr>
      <vt:lpstr>Types of experiment</vt:lpstr>
      <vt:lpstr>2.  Choosing an experimental topic for your dissertation</vt:lpstr>
      <vt:lpstr>3.  Thinking about the structure of a possible experiment </vt:lpstr>
      <vt:lpstr>4.  Designing the experiment </vt:lpstr>
      <vt:lpstr>5.  Calibrating the experiment</vt:lpstr>
      <vt:lpstr>A pilot experiment</vt:lpstr>
      <vt:lpstr>Choosing the problems, the number of them, and the number of subjects</vt:lpstr>
      <vt:lpstr>Pre-experiment simulations</vt:lpstr>
      <vt:lpstr>Instructions</vt:lpstr>
      <vt:lpstr>Incentives</vt:lpstr>
      <vt:lpstr>Payments</vt:lpstr>
      <vt:lpstr>Real versus hypothetical payments</vt:lpstr>
      <vt:lpstr>Paying on all problems or on just one Paying all subjects or just a subset</vt:lpstr>
      <vt:lpstr>Software</vt:lpstr>
      <vt:lpstr>Interesting and informative sites</vt:lpstr>
      <vt:lpstr>A break</vt:lpstr>
      <vt:lpstr>Let’s play this simple game  (if you have not played it before)</vt:lpstr>
      <vt:lpstr>Monty Halls’ three doors problem</vt:lpstr>
      <vt:lpstr>Experimental software</vt:lpstr>
      <vt:lpstr>Possible softwares</vt:lpstr>
      <vt:lpstr>What the software should do</vt:lpstr>
      <vt:lpstr>How to write your software  Advice independent of the choice of software</vt:lpstr>
      <vt:lpstr>If you are going to get someone else to write the experimental software</vt:lpstr>
      <vt:lpstr>6.  Discussing how you would run the experiment</vt:lpstr>
      <vt:lpstr>A pen and paper experiment </vt:lpstr>
      <vt:lpstr>Running the Experiment in the laboratory</vt:lpstr>
      <vt:lpstr>Running the Experiment in the laboratory:   The recruitment of subjects, and booking them into slots. </vt:lpstr>
      <vt:lpstr>Running the Experiment in the laboratory  Greeting the subjects and initiating the experiment </vt:lpstr>
      <vt:lpstr>Running the Experiment in the laboratory  Making sure that the subjects understand the Instructions.  </vt:lpstr>
      <vt:lpstr>Running the Experiment in the laboratory  A post-experimental questionnaire</vt:lpstr>
      <vt:lpstr>Running the Experiment in the laboratory  Paying the subjects </vt:lpstr>
      <vt:lpstr>Running the experiment online</vt:lpstr>
      <vt:lpstr>Running the experiment online</vt:lpstr>
      <vt:lpstr>Running the experiment online  with Z-tree unleashed and/or o-tree</vt:lpstr>
      <vt:lpstr>Running the experiment online  with a Virtual Server</vt:lpstr>
      <vt:lpstr>Running the experiment online  recruiting the subjects</vt:lpstr>
      <vt:lpstr>Running the experiment online  Making sure that the subjects understand the Instructions. </vt:lpstr>
      <vt:lpstr>Running the experiment online  monitoring the subjects</vt:lpstr>
      <vt:lpstr>Running the experiment online  paying the subjects</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76</cp:revision>
  <dcterms:created xsi:type="dcterms:W3CDTF">2020-09-12T12:48:19Z</dcterms:created>
  <dcterms:modified xsi:type="dcterms:W3CDTF">2023-11-18T09:52:29Z</dcterms:modified>
</cp:coreProperties>
</file>